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5"/>
  </p:notesMasterIdLst>
  <p:sldIdLst>
    <p:sldId id="261" r:id="rId2"/>
    <p:sldId id="260" r:id="rId3"/>
    <p:sldId id="290" r:id="rId4"/>
    <p:sldId id="279" r:id="rId5"/>
    <p:sldId id="298" r:id="rId6"/>
    <p:sldId id="299" r:id="rId7"/>
    <p:sldId id="291" r:id="rId8"/>
    <p:sldId id="263" r:id="rId9"/>
    <p:sldId id="292" r:id="rId10"/>
    <p:sldId id="278" r:id="rId11"/>
    <p:sldId id="293" r:id="rId12"/>
    <p:sldId id="264" r:id="rId13"/>
    <p:sldId id="300" r:id="rId14"/>
    <p:sldId id="294" r:id="rId15"/>
    <p:sldId id="301" r:id="rId16"/>
    <p:sldId id="302" r:id="rId17"/>
    <p:sldId id="303" r:id="rId18"/>
    <p:sldId id="295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2" r:id="rId27"/>
    <p:sldId id="313" r:id="rId28"/>
    <p:sldId id="314" r:id="rId29"/>
    <p:sldId id="296" r:id="rId30"/>
    <p:sldId id="274" r:id="rId31"/>
    <p:sldId id="315" r:id="rId32"/>
    <p:sldId id="316" r:id="rId33"/>
    <p:sldId id="265" r:id="rId34"/>
    <p:sldId id="317" r:id="rId35"/>
    <p:sldId id="318" r:id="rId36"/>
    <p:sldId id="319" r:id="rId37"/>
    <p:sldId id="320" r:id="rId38"/>
    <p:sldId id="321" r:id="rId39"/>
    <p:sldId id="322" r:id="rId40"/>
    <p:sldId id="297" r:id="rId41"/>
    <p:sldId id="324" r:id="rId42"/>
    <p:sldId id="287" r:id="rId43"/>
    <p:sldId id="259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 望华" initials="石" lastIdx="1" clrIdx="0">
    <p:extLst>
      <p:ext uri="{19B8F6BF-5375-455C-9EA6-DF929625EA0E}">
        <p15:presenceInfo xmlns:p15="http://schemas.microsoft.com/office/powerpoint/2012/main" userId="98b5cd612892c2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1823"/>
    <a:srgbClr val="CC141E"/>
    <a:srgbClr val="BFE2F3"/>
    <a:srgbClr val="FFFFFF"/>
    <a:srgbClr val="C9151E"/>
    <a:srgbClr val="E9CBBC"/>
    <a:srgbClr val="E0A487"/>
    <a:srgbClr val="D97C5B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7" autoAdjust="0"/>
    <p:restoredTop sz="82510" autoAdjust="0"/>
  </p:normalViewPr>
  <p:slideViewPr>
    <p:cSldViewPr snapToGrid="0">
      <p:cViewPr varScale="1">
        <p:scale>
          <a:sx n="108" d="100"/>
          <a:sy n="108" d="100"/>
        </p:scale>
        <p:origin x="17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585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438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615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一样先用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MLP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预训练收敛得到一套参数作为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的初始值，不同的是用了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Adaptive Moment Estimation (Adam) algorithm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compute adaptive learning rates for different parameters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比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normal SGD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的收敛速度更快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marL="457200" lvl="1" indent="0" algn="l">
              <a:buFont typeface="Arial" panose="020B0604020202020204" pitchFamily="34" charset="0"/>
              <a:buNone/>
            </a:pPr>
            <a:endParaRPr lang="zh-CN" altLang="en-US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将预训练得到的参数作为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的初始值，然后转用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SGD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进行优化，因为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Adam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需要保存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momentum information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以正确更新参数，不合适于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中参数的更新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98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受到达速率的限制，节点为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11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时达到饱和，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throughput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不再显著上升，但排队等待时间减少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第一个节点上吞吐率随节点个数的变化，达到饱和后吞吐率会减小（负载均衡）：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05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182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698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44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46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8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分布式计算平台：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 cluster manager node and a cluster of hybrid CPU-GPU worker nodes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each worker node comprises multicore CPUs and multiple GPUs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；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manager node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上有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Scheduler(CS),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每个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worker node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上有一个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Node Scheduler(NS)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manager node: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respond to the task processing requests of the Application System (AS)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control the task execution in the cluster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analyze each task to get the task-related configuration requirements, adds the task to a task waiting queue of the cluster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Cluster Scheduler (CS) collects the information of worker node resource and task execution states, use LDWP to schedule the tasks in the waiting queue to the appropriate worker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a task processing request can be divided into a series of independent tasks(minimum scheduling unit)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Interference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可以同时执行多个任务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有相似特征的子任务可能竞争相同的资源，当在同一个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run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时就会发生干扰，通过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预测优先级队列的子任务与正在运行的子任务的相似度，避免同时运行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竞争资源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Streaming Multiprocessors(SM), memory resources (L1 cache, L2 cache, texture cache and DRAM memory), interconnect network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前两类用利用率量化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第三个用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global load throughput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global store throughput metrics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量化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用这些指标衡量相似性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07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7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49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任务分配给一个节点后，先被划分成子任务，放入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 pending queue or subtask ready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，然后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Node Scheduler(NS)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为等待队列里的子任务选择合适的计算单元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(CPU or GPU)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的子任务先被放入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priority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，然后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根据子任务间的干扰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执行合适的子任务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Stage 1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LDWP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task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top 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worker nodes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中的一个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 model for cluster level scheduling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输入：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the current environment observation vector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，包括计算平台资源特征和任务特征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输出：所有调度动作的期望价值，执行值最大的那个动作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Stage 2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ready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top subtask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个计算单元中的一个，如果是分配给了一个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，则放进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priority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，再用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选择合适的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执行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model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估计子任务的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、性能指标值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上运行比在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上运行所获得的相对性能增益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输入：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 vector and metric vector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输出：一个子任务的性能指标预测值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首先根据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的大小顺序分配给计算单元让部分运行起来，然后计算运行的子任务和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ready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的子任务间的相似度，进行并行子任务分配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710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任务分配给一个节点后，先被划分成子任务，放入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 pending queue or subtask ready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，然后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Node Scheduler(NS)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为等待队列里的子任务选择合适的计算单元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(CPU or GPU)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的子任务先被放入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priority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，然后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根据子任务间的干扰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执行合适的子任务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684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2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 u="sng">
                <a:solidFill>
                  <a:srgbClr val="333333"/>
                </a:solidFill>
                <a:effectLst/>
                <a:latin typeface="Open Sans"/>
              </a:rPr>
              <a:t>mini-batch</a:t>
            </a:r>
            <a:r>
              <a:rPr lang="zh-CN" altLang="en-US" b="0" i="0" u="sng">
                <a:solidFill>
                  <a:srgbClr val="333333"/>
                </a:solidFill>
                <a:effectLst/>
                <a:latin typeface="Open Sans"/>
              </a:rPr>
              <a:t>随机采样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​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减小模型更新的方差，提高学习过程稳定性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为进一步提高稳定性，在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Q-learning update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中分离出一个</a:t>
            </a:r>
            <a:r>
              <a:rPr lang="en-US" altLang="zh-CN" b="0" i="0" u="sng">
                <a:solidFill>
                  <a:srgbClr val="333333"/>
                </a:solidFill>
                <a:effectLst/>
                <a:latin typeface="Open Sans"/>
              </a:rPr>
              <a:t>target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用于生成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target Q value y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target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evaluation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的结构是一样的，每做​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u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步迭代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target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才拷贝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evaluation network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的参数，在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Q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值更新到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Q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值更新影响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target value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之间增加了一个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delay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，减少了发散和振荡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预训练：先随机初始化参数，用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MLP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网络训练直到收敛，将得到的参数作为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模型的初始参数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可扩展性：用迁移学习，根据之前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模型隐藏层的参数学习新环境下的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模型</a:t>
            </a:r>
          </a:p>
          <a:p>
            <a:pPr algn="l">
              <a:buFont typeface="Arial" panose="020B0604020202020204" pitchFamily="34" charset="0"/>
              <a:buNone/>
            </a:pPr>
            <a:endParaRPr lang="zh-CN" altLang="en-US" b="0" i="0">
              <a:solidFill>
                <a:srgbClr val="333333"/>
              </a:solidFill>
              <a:effectLst/>
              <a:latin typeface="Open San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3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45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为了评估测试时间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profiling time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取多少为好，先完全执行了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16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个子任务获得每个子任务的所有性能指标值，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然后分别执行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2s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3s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4s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5s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6s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测量每一项性能指标，算出每种情况下的准确率，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最终得到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4s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时的准确率为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92.3%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，之后增加缓慢，所以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profiling time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取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4s</a:t>
            </a:r>
          </a:p>
          <a:p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设置一个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和一个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作为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profiler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去专门评估每个到来的子任务的两个指标，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生成的向量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stitch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到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STDM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里；如果没子任务到来，他们也可以去执行子任务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19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db/journals/tpds/tpds32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3353" y="4265639"/>
            <a:ext cx="8457293" cy="899510"/>
          </a:xfr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Learning-Driven Interference-Aware Workload Parallelization for Streaming Applications in Heterogeneous Cluster</a:t>
            </a:r>
            <a:br>
              <a:rPr lang="zh-CN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49" y="5165149"/>
            <a:ext cx="7886700" cy="6042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800"/>
              <a:t>Speaker: </a:t>
            </a:r>
            <a:r>
              <a:rPr lang="zh-CN" altLang="en-US" sz="1800"/>
              <a:t>石望华</a:t>
            </a:r>
            <a:endParaRPr lang="en-US" altLang="zh-CN" sz="1800"/>
          </a:p>
          <a:p>
            <a:pPr>
              <a:lnSpc>
                <a:spcPct val="100000"/>
              </a:lnSpc>
            </a:pPr>
            <a:r>
              <a:rPr lang="en-US" altLang="zh-CN" sz="1800"/>
              <a:t>2020</a:t>
            </a:r>
            <a:r>
              <a:rPr lang="zh-CN" altLang="en-US" sz="1800"/>
              <a:t>年</a:t>
            </a:r>
            <a:r>
              <a:rPr lang="en-US" altLang="zh-CN" sz="1800"/>
              <a:t>11</a:t>
            </a:r>
            <a:r>
              <a:rPr lang="zh-CN" altLang="en-US" sz="1800"/>
              <a:t>月</a:t>
            </a:r>
            <a:r>
              <a:rPr lang="en-US" altLang="zh-CN" sz="1800"/>
              <a:t>5</a:t>
            </a:r>
            <a:r>
              <a:rPr lang="zh-CN" altLang="en-US" sz="1800"/>
              <a:t>日</a:t>
            </a:r>
            <a:endParaRPr lang="en-US" altLang="zh-CN" sz="1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374266-92C0-491B-BB31-A63834FEE747}"/>
              </a:ext>
            </a:extLst>
          </p:cNvPr>
          <p:cNvSpPr txBox="1"/>
          <p:nvPr/>
        </p:nvSpPr>
        <p:spPr>
          <a:xfrm>
            <a:off x="0" y="6488668"/>
            <a:ext cx="9232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/>
              <a:t>TPDS2021</a:t>
            </a:r>
            <a:r>
              <a:rPr lang="zh-CN" altLang="en-US" sz="1600"/>
              <a:t>第一篇</a:t>
            </a:r>
            <a:r>
              <a:rPr lang="en-US" altLang="zh-CN" sz="1400" b="1"/>
              <a:t>:</a:t>
            </a:r>
            <a:r>
              <a:rPr lang="zh-CN" altLang="en-US" sz="1400"/>
              <a:t> </a:t>
            </a:r>
            <a:r>
              <a:rPr lang="zh-CN" altLang="en-US">
                <a:hlinkClick r:id="rId3"/>
              </a:rPr>
              <a:t>https://dblp.uni-trier.de/db/journals/tpds/tpds32.html</a:t>
            </a:r>
            <a:r>
              <a:rPr lang="en-US" altLang="zh-CN" sz="1400"/>
              <a:t>,</a:t>
            </a:r>
            <a:r>
              <a:rPr lang="zh-CN" altLang="en-US" sz="1400"/>
              <a:t> </a:t>
            </a:r>
            <a:r>
              <a:rPr lang="en-US" altLang="zh-CN" sz="1400" b="0" i="0" u="none" strike="noStrike" baseline="0">
                <a:solidFill>
                  <a:srgbClr val="231F20"/>
                </a:solidFill>
                <a:latin typeface="AdvP1854"/>
              </a:rPr>
              <a:t>Manuscript received Feb. 2019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Technique</a:t>
            </a:r>
            <a:endParaRPr lang="zh-CN" altLang="en-US" dirty="0"/>
          </a:p>
        </p:txBody>
      </p:sp>
      <p:sp>
        <p:nvSpPr>
          <p:cNvPr id="6" name="卷形: 垂直 5">
            <a:extLst>
              <a:ext uri="{FF2B5EF4-FFF2-40B4-BE49-F238E27FC236}">
                <a16:creationId xmlns:a16="http://schemas.microsoft.com/office/drawing/2014/main" id="{D9F1C792-FA1A-4E03-86A9-F5F9320F18D4}"/>
              </a:ext>
            </a:extLst>
          </p:cNvPr>
          <p:cNvSpPr/>
          <p:nvPr/>
        </p:nvSpPr>
        <p:spPr>
          <a:xfrm>
            <a:off x="1250007" y="1683655"/>
            <a:ext cx="6860191" cy="4956629"/>
          </a:xfrm>
          <a:prstGeom prst="verticalScroll">
            <a:avLst>
              <a:gd name="adj" fmla="val 620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F42E0D-060E-4D08-9B25-4203BAAF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3" y="2333169"/>
            <a:ext cx="6085398" cy="3657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B000D0A-1CE2-4AE9-B5B1-F46A8C7ACBB0}"/>
              </a:ext>
            </a:extLst>
          </p:cNvPr>
          <p:cNvSpPr txBox="1"/>
          <p:nvPr/>
        </p:nvSpPr>
        <p:spPr>
          <a:xfrm>
            <a:off x="1894114" y="1683655"/>
            <a:ext cx="325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lgerian" panose="04020705040A02060702" pitchFamily="82" charset="0"/>
              </a:rPr>
              <a:t>From Abstract	</a:t>
            </a:r>
            <a:endParaRPr lang="zh-CN" altLang="en-US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6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4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 flipV="1">
            <a:off x="1742064" y="4638563"/>
            <a:ext cx="2574736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913562" y="4208825"/>
            <a:ext cx="246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Prerequisites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9553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Prerequisites--DRL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7B36F-C8D6-43E2-AA30-169439549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73" y="1664601"/>
            <a:ext cx="6520654" cy="4997456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0B8C28-D511-45E7-BA50-A8C756E5F9F2}"/>
              </a:ext>
            </a:extLst>
          </p:cNvPr>
          <p:cNvSpPr/>
          <p:nvPr/>
        </p:nvSpPr>
        <p:spPr>
          <a:xfrm>
            <a:off x="1139371" y="1599287"/>
            <a:ext cx="6792686" cy="5062770"/>
          </a:xfrm>
          <a:prstGeom prst="roundRect">
            <a:avLst>
              <a:gd name="adj" fmla="val 720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1789C5A-6EF2-4242-A2F6-99AAD24B2518}"/>
              </a:ext>
            </a:extLst>
          </p:cNvPr>
          <p:cNvSpPr/>
          <p:nvPr/>
        </p:nvSpPr>
        <p:spPr>
          <a:xfrm>
            <a:off x="4535714" y="2198914"/>
            <a:ext cx="2866571" cy="34030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Bahnschrift" panose="020B0502040204020203" pitchFamily="34" charset="0"/>
              </a:rPr>
              <a:t>e.g. 10*0.9+100*0.9*0.9=90</a:t>
            </a:r>
            <a:endParaRPr lang="zh-CN" altLang="en-US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Prerequisites--NCF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072259-F597-4955-8538-126BB061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4" y="1665900"/>
            <a:ext cx="6128071" cy="4742158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58272B2-664F-4B96-A94D-CBC3F66749E6}"/>
              </a:ext>
            </a:extLst>
          </p:cNvPr>
          <p:cNvSpPr/>
          <p:nvPr/>
        </p:nvSpPr>
        <p:spPr>
          <a:xfrm>
            <a:off x="1299029" y="1599287"/>
            <a:ext cx="6393542" cy="5062770"/>
          </a:xfrm>
          <a:prstGeom prst="roundRect">
            <a:avLst>
              <a:gd name="adj" fmla="val 720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328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Prerequisites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5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Model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7680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Workload Model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3B5D20-595C-418E-8A29-E48D11DC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9" y="2638939"/>
            <a:ext cx="8061262" cy="25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System Model</a:t>
            </a:r>
            <a:endParaRPr lang="zh-CN" altLang="en-US" dirty="0"/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2C8C80FC-38F9-4D0F-9B7D-E13542037F48}"/>
              </a:ext>
            </a:extLst>
          </p:cNvPr>
          <p:cNvSpPr/>
          <p:nvPr/>
        </p:nvSpPr>
        <p:spPr>
          <a:xfrm>
            <a:off x="678075" y="4437992"/>
            <a:ext cx="2060971" cy="1136590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task processing request </a:t>
            </a:r>
            <a:endParaRPr lang="zh-CN" altLang="en-US"/>
          </a:p>
        </p:txBody>
      </p:sp>
      <p:sp>
        <p:nvSpPr>
          <p:cNvPr id="10" name="流程图: 多文档 9">
            <a:extLst>
              <a:ext uri="{FF2B5EF4-FFF2-40B4-BE49-F238E27FC236}">
                <a16:creationId xmlns:a16="http://schemas.microsoft.com/office/drawing/2014/main" id="{D3EE993D-C49E-4F5D-8A41-F22F1A85DD30}"/>
              </a:ext>
            </a:extLst>
          </p:cNvPr>
          <p:cNvSpPr/>
          <p:nvPr/>
        </p:nvSpPr>
        <p:spPr>
          <a:xfrm>
            <a:off x="3330925" y="4098236"/>
            <a:ext cx="2184780" cy="1771580"/>
          </a:xfrm>
          <a:prstGeom prst="flowChartMultidocument">
            <a:avLst/>
          </a:prstGeom>
          <a:solidFill>
            <a:srgbClr val="BFE2F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independent tasks(minimum scheduling unit)</a:t>
            </a:r>
          </a:p>
        </p:txBody>
      </p:sp>
      <p:sp>
        <p:nvSpPr>
          <p:cNvPr id="11" name="流程图: 多文档 10">
            <a:extLst>
              <a:ext uri="{FF2B5EF4-FFF2-40B4-BE49-F238E27FC236}">
                <a16:creationId xmlns:a16="http://schemas.microsoft.com/office/drawing/2014/main" id="{3B70B575-1FDD-410E-92D4-5DCD58BA8672}"/>
              </a:ext>
            </a:extLst>
          </p:cNvPr>
          <p:cNvSpPr/>
          <p:nvPr/>
        </p:nvSpPr>
        <p:spPr>
          <a:xfrm>
            <a:off x="6282889" y="4083351"/>
            <a:ext cx="1389444" cy="434329"/>
          </a:xfrm>
          <a:prstGeom prst="flowChartMultidocumen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SubTask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流程图: 多文档 16">
            <a:extLst>
              <a:ext uri="{FF2B5EF4-FFF2-40B4-BE49-F238E27FC236}">
                <a16:creationId xmlns:a16="http://schemas.microsoft.com/office/drawing/2014/main" id="{50E82587-B504-42D7-81C2-1A410FB06583}"/>
              </a:ext>
            </a:extLst>
          </p:cNvPr>
          <p:cNvSpPr/>
          <p:nvPr/>
        </p:nvSpPr>
        <p:spPr>
          <a:xfrm>
            <a:off x="6282888" y="4813738"/>
            <a:ext cx="1389444" cy="434329"/>
          </a:xfrm>
          <a:prstGeom prst="flowChartMultidocumen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SubTask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流程图: 多文档 18">
            <a:extLst>
              <a:ext uri="{FF2B5EF4-FFF2-40B4-BE49-F238E27FC236}">
                <a16:creationId xmlns:a16="http://schemas.microsoft.com/office/drawing/2014/main" id="{3E069C06-D1CD-41DA-9E15-3F6123F0EC51}"/>
              </a:ext>
            </a:extLst>
          </p:cNvPr>
          <p:cNvSpPr/>
          <p:nvPr/>
        </p:nvSpPr>
        <p:spPr>
          <a:xfrm>
            <a:off x="6282888" y="5553694"/>
            <a:ext cx="1389444" cy="434329"/>
          </a:xfrm>
          <a:prstGeom prst="flowChartMultidocumen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SubTask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320B8F7-6CA4-456F-B5AE-267A89773CA2}"/>
              </a:ext>
            </a:extLst>
          </p:cNvPr>
          <p:cNvSpPr/>
          <p:nvPr/>
        </p:nvSpPr>
        <p:spPr>
          <a:xfrm>
            <a:off x="2760557" y="4891960"/>
            <a:ext cx="440788" cy="214195"/>
          </a:xfrm>
          <a:prstGeom prst="rightArrow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787B514-2C8A-4385-93EE-24F5EC6F1E99}"/>
              </a:ext>
            </a:extLst>
          </p:cNvPr>
          <p:cNvSpPr/>
          <p:nvPr/>
        </p:nvSpPr>
        <p:spPr>
          <a:xfrm>
            <a:off x="5630772" y="4891959"/>
            <a:ext cx="440788" cy="214195"/>
          </a:xfrm>
          <a:prstGeom prst="rightArrow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F675A1-CD0A-4BBA-ABD7-49DA297ACE23}"/>
              </a:ext>
            </a:extLst>
          </p:cNvPr>
          <p:cNvSpPr txBox="1"/>
          <p:nvPr/>
        </p:nvSpPr>
        <p:spPr>
          <a:xfrm>
            <a:off x="2312409" y="5859465"/>
            <a:ext cx="1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cluster level</a:t>
            </a:r>
          </a:p>
          <a:p>
            <a:pPr algn="ctr"/>
            <a:r>
              <a:rPr lang="en-US" altLang="zh-CN" b="1"/>
              <a:t>CS</a:t>
            </a:r>
            <a:endParaRPr lang="zh-CN" altLang="en-US" b="1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530663-014D-41CC-821D-2F6263223B99}"/>
              </a:ext>
            </a:extLst>
          </p:cNvPr>
          <p:cNvSpPr txBox="1"/>
          <p:nvPr/>
        </p:nvSpPr>
        <p:spPr>
          <a:xfrm>
            <a:off x="5182625" y="5858195"/>
            <a:ext cx="138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node level</a:t>
            </a:r>
          </a:p>
          <a:p>
            <a:pPr algn="ctr"/>
            <a:r>
              <a:rPr lang="en-US" altLang="zh-CN" b="1"/>
              <a:t>NS</a:t>
            </a:r>
            <a:endParaRPr lang="zh-CN" altLang="en-US" b="1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2F011C8-2A22-455D-A628-E342C4388CD0}"/>
              </a:ext>
            </a:extLst>
          </p:cNvPr>
          <p:cNvSpPr/>
          <p:nvPr/>
        </p:nvSpPr>
        <p:spPr>
          <a:xfrm>
            <a:off x="551542" y="3703579"/>
            <a:ext cx="7886288" cy="280993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1B64053-69C9-46E5-A668-5B9BB059AF04}"/>
              </a:ext>
            </a:extLst>
          </p:cNvPr>
          <p:cNvSpPr/>
          <p:nvPr/>
        </p:nvSpPr>
        <p:spPr>
          <a:xfrm rot="19306259">
            <a:off x="5623515" y="4443905"/>
            <a:ext cx="440788" cy="214195"/>
          </a:xfrm>
          <a:prstGeom prst="rightArrow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AE5A5B2B-D1B4-4739-9E9C-46D16F3B91AF}"/>
              </a:ext>
            </a:extLst>
          </p:cNvPr>
          <p:cNvSpPr/>
          <p:nvPr/>
        </p:nvSpPr>
        <p:spPr>
          <a:xfrm rot="2197381">
            <a:off x="5632849" y="5339896"/>
            <a:ext cx="440788" cy="214195"/>
          </a:xfrm>
          <a:prstGeom prst="rightArrow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31259EB-9DFC-409D-8DF7-024BD5355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37" y="2229629"/>
            <a:ext cx="5283557" cy="1032512"/>
          </a:xfrm>
          <a:prstGeom prst="rect">
            <a:avLst/>
          </a:prstGeom>
        </p:spPr>
      </p:pic>
      <p:sp>
        <p:nvSpPr>
          <p:cNvPr id="39" name="卷形: 垂直 38">
            <a:extLst>
              <a:ext uri="{FF2B5EF4-FFF2-40B4-BE49-F238E27FC236}">
                <a16:creationId xmlns:a16="http://schemas.microsoft.com/office/drawing/2014/main" id="{E57E36FA-1D63-4702-8C0B-DCB07A9A493C}"/>
              </a:ext>
            </a:extLst>
          </p:cNvPr>
          <p:cNvSpPr/>
          <p:nvPr/>
        </p:nvSpPr>
        <p:spPr>
          <a:xfrm>
            <a:off x="3069126" y="1743557"/>
            <a:ext cx="6000638" cy="1823292"/>
          </a:xfrm>
          <a:prstGeom prst="verticalScroll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卷形: 垂直 39">
            <a:extLst>
              <a:ext uri="{FF2B5EF4-FFF2-40B4-BE49-F238E27FC236}">
                <a16:creationId xmlns:a16="http://schemas.microsoft.com/office/drawing/2014/main" id="{EA705ECF-CF52-47F7-A205-A2280F1B903C}"/>
              </a:ext>
            </a:extLst>
          </p:cNvPr>
          <p:cNvSpPr/>
          <p:nvPr/>
        </p:nvSpPr>
        <p:spPr>
          <a:xfrm>
            <a:off x="74237" y="1743556"/>
            <a:ext cx="3127108" cy="1833625"/>
          </a:xfrm>
          <a:prstGeom prst="verticalScroll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cluster manager node – cluster scheduler(CS)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worker nodes-node scheduler(NS)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6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7" grpId="0" animBg="1"/>
      <p:bldP spid="19" grpId="0" animBg="1"/>
      <p:bldP spid="20" grpId="0" animBg="1"/>
      <p:bldP spid="26" grpId="0" animBg="1"/>
      <p:bldP spid="27" grpId="0"/>
      <p:bldP spid="29" grpId="0"/>
      <p:bldP spid="30" grpId="0" animBg="1"/>
      <p:bldP spid="32" grpId="0" animBg="1"/>
      <p:bldP spid="34" grpId="0" animBg="1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System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46A956-D2A9-4014-B4C3-AB2C4E7B3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57" y="1683944"/>
            <a:ext cx="6859729" cy="49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Prerequisites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2"/>
                  </a:solidFill>
                </a:rPr>
                <a:t>5</a:t>
              </a:r>
              <a:endParaRPr lang="zh-CN" altLang="en-US" sz="24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Model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6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LDWP &amp;&amp; IAWP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46567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 invX="1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1A32AA-BBCB-4E38-861C-D1AB20C44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48" y="1645603"/>
            <a:ext cx="7678459" cy="49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Motivation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Problem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Technique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Prerequisites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LDWP &amp;&amp; IAWP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7918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1FDD-A281-48B9-940D-AC2955540DD2}"/>
              </a:ext>
            </a:extLst>
          </p:cNvPr>
          <p:cNvSpPr txBox="1"/>
          <p:nvPr/>
        </p:nvSpPr>
        <p:spPr>
          <a:xfrm>
            <a:off x="493622" y="2192731"/>
            <a:ext cx="84611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 Stage 1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LDWP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task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top 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M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worker nodes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中的一个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 model for cluster level scheduling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输入：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the current environment observation vector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，包括计算平台资源特征和任务特征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DQN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输出：所有调度动作的期望价值，执行值最大的那个动作</a:t>
            </a:r>
            <a:endParaRPr lang="en-US" altLang="zh-CN" b="0" i="0">
              <a:solidFill>
                <a:srgbClr val="333333"/>
              </a:solidFill>
              <a:effectLst/>
              <a:latin typeface="Open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 Stage 2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NS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把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ready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top subtask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分配给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个计算单元中的一个，如果是分配给了一个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，则放进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priority queue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，再用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选择合适的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执行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model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估计子任务的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、性能指标值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：在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GPU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上运行比在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CPU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上运行所获得的相对性能增益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输入：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subtask vector and metric vector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NCF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输出：一个子任务的性能指标预测值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IAWP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首先根据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speedup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的大小顺序分配给计算单元让部分运行起来，然后计算运行的子任务和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/>
              </a:rPr>
              <a:t>ready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/>
              </a:rPr>
              <a:t>的子任务间的相似度，进行并行子任务分配</a:t>
            </a:r>
          </a:p>
        </p:txBody>
      </p:sp>
    </p:spTree>
    <p:extLst>
      <p:ext uri="{BB962C8B-B14F-4D97-AF65-F5344CB8AC3E}">
        <p14:creationId xmlns:p14="http://schemas.microsoft.com/office/powerpoint/2010/main" val="307529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DQN Based LDWP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71919CE-B451-4CE9-9D56-9FCAC7A2E669}"/>
              </a:ext>
            </a:extLst>
          </p:cNvPr>
          <p:cNvSpPr/>
          <p:nvPr/>
        </p:nvSpPr>
        <p:spPr>
          <a:xfrm>
            <a:off x="1754863" y="1797269"/>
            <a:ext cx="294654" cy="18918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057068-772D-4E74-B5D2-E5C81B6EDC1E}"/>
              </a:ext>
            </a:extLst>
          </p:cNvPr>
          <p:cNvSpPr txBox="1"/>
          <p:nvPr/>
        </p:nvSpPr>
        <p:spPr>
          <a:xfrm>
            <a:off x="115249" y="1707196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Action Space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56B117-4D74-47F9-BBC5-8BC0256C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07" y="2191881"/>
            <a:ext cx="5991225" cy="304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D47B77-FA90-4D30-9FA9-D8DC8318FB25}"/>
              </a:ext>
            </a:extLst>
          </p:cNvPr>
          <p:cNvSpPr txBox="1"/>
          <p:nvPr/>
        </p:nvSpPr>
        <p:spPr>
          <a:xfrm>
            <a:off x="62697" y="2102116"/>
            <a:ext cx="178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Node State Vector</a:t>
            </a:r>
            <a:endParaRPr lang="zh-CN" altLang="en-US" sz="160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6AA67688-351F-4B6B-AB0E-6BA71B3DDDE8}"/>
              </a:ext>
            </a:extLst>
          </p:cNvPr>
          <p:cNvSpPr/>
          <p:nvPr/>
        </p:nvSpPr>
        <p:spPr>
          <a:xfrm>
            <a:off x="1754863" y="2191881"/>
            <a:ext cx="294654" cy="18918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16DE41-B5A3-40AA-B5F2-CF40869CB416}"/>
              </a:ext>
            </a:extLst>
          </p:cNvPr>
          <p:cNvSpPr txBox="1"/>
          <p:nvPr/>
        </p:nvSpPr>
        <p:spPr>
          <a:xfrm>
            <a:off x="125758" y="2522242"/>
            <a:ext cx="166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Observation Vector</a:t>
            </a:r>
            <a:endParaRPr lang="zh-CN" altLang="en-US" sz="140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7F3F9D8-6ACF-4959-B0F6-6345977BF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8" y="2866635"/>
            <a:ext cx="8628611" cy="268475"/>
          </a:xfrm>
          <a:prstGeom prst="rect">
            <a:avLst/>
          </a:prstGeom>
        </p:spPr>
      </p:pic>
      <p:sp>
        <p:nvSpPr>
          <p:cNvPr id="21" name="箭头: 直角上 20">
            <a:extLst>
              <a:ext uri="{FF2B5EF4-FFF2-40B4-BE49-F238E27FC236}">
                <a16:creationId xmlns:a16="http://schemas.microsoft.com/office/drawing/2014/main" id="{22A8B960-D0AB-4362-8564-6FCC834A8CCB}"/>
              </a:ext>
            </a:extLst>
          </p:cNvPr>
          <p:cNvSpPr/>
          <p:nvPr/>
        </p:nvSpPr>
        <p:spPr>
          <a:xfrm rot="10800000" flipH="1">
            <a:off x="1733842" y="2646096"/>
            <a:ext cx="360965" cy="212198"/>
          </a:xfrm>
          <a:prstGeom prst="bentUpArrow">
            <a:avLst>
              <a:gd name="adj1" fmla="val 21670"/>
              <a:gd name="adj2" fmla="val 26664"/>
              <a:gd name="adj3" fmla="val 30023"/>
            </a:avLst>
          </a:prstGeom>
          <a:noFill/>
          <a:ln>
            <a:solidFill>
              <a:schemeClr val="accent1"/>
            </a:solidFill>
          </a:ln>
          <a:scene3d>
            <a:camera prst="orthographicFront">
              <a:rot lat="300000" lon="212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17B709-84E5-4198-B931-EBB54D8C217F}"/>
              </a:ext>
            </a:extLst>
          </p:cNvPr>
          <p:cNvSpPr txBox="1"/>
          <p:nvPr/>
        </p:nvSpPr>
        <p:spPr>
          <a:xfrm>
            <a:off x="115249" y="3199973"/>
            <a:ext cx="149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System State</a:t>
            </a:r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E350FF7-AB00-469C-B19B-3D9A2A8C91FB}"/>
              </a:ext>
            </a:extLst>
          </p:cNvPr>
          <p:cNvSpPr/>
          <p:nvPr/>
        </p:nvSpPr>
        <p:spPr>
          <a:xfrm>
            <a:off x="1754863" y="3286377"/>
            <a:ext cx="294654" cy="18918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7CAA2F8-C957-4404-B94D-ABCE7282A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5" y="3286377"/>
            <a:ext cx="3733800" cy="276225"/>
          </a:xfrm>
          <a:prstGeom prst="rect">
            <a:avLst/>
          </a:prstGeom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3366240C-1C20-45B0-B76E-DEDFDEA0CA91}"/>
              </a:ext>
            </a:extLst>
          </p:cNvPr>
          <p:cNvSpPr/>
          <p:nvPr/>
        </p:nvSpPr>
        <p:spPr>
          <a:xfrm>
            <a:off x="6156067" y="3329896"/>
            <a:ext cx="294654" cy="18918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4E49D2E-FEC0-41F4-A191-433C95AE931C}"/>
              </a:ext>
            </a:extLst>
          </p:cNvPr>
          <p:cNvSpPr txBox="1"/>
          <p:nvPr/>
        </p:nvSpPr>
        <p:spPr>
          <a:xfrm>
            <a:off x="6495758" y="3233215"/>
            <a:ext cx="240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Deep Q Netwprk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图: 接点 32">
                <a:extLst>
                  <a:ext uri="{FF2B5EF4-FFF2-40B4-BE49-F238E27FC236}">
                    <a16:creationId xmlns:a16="http://schemas.microsoft.com/office/drawing/2014/main" id="{BF8CA57E-2876-4E42-A5CC-56D1354077DD}"/>
                  </a:ext>
                </a:extLst>
              </p:cNvPr>
              <p:cNvSpPr/>
              <p:nvPr/>
            </p:nvSpPr>
            <p:spPr>
              <a:xfrm>
                <a:off x="535662" y="4380551"/>
                <a:ext cx="651641" cy="641131"/>
              </a:xfrm>
              <a:prstGeom prst="flowChartConnector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流程图: 接点 32">
                <a:extLst>
                  <a:ext uri="{FF2B5EF4-FFF2-40B4-BE49-F238E27FC236}">
                    <a16:creationId xmlns:a16="http://schemas.microsoft.com/office/drawing/2014/main" id="{BF8CA57E-2876-4E42-A5CC-56D135407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62" y="4380551"/>
                <a:ext cx="651641" cy="641131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流程图: 接点 34">
                <a:extLst>
                  <a:ext uri="{FF2B5EF4-FFF2-40B4-BE49-F238E27FC236}">
                    <a16:creationId xmlns:a16="http://schemas.microsoft.com/office/drawing/2014/main" id="{4C152518-DD96-4EAB-8248-C8E01A34BA87}"/>
                  </a:ext>
                </a:extLst>
              </p:cNvPr>
              <p:cNvSpPr/>
              <p:nvPr/>
            </p:nvSpPr>
            <p:spPr>
              <a:xfrm>
                <a:off x="1913673" y="4380551"/>
                <a:ext cx="651641" cy="641131"/>
              </a:xfrm>
              <a:prstGeom prst="flowChartConnector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流程图: 接点 34">
                <a:extLst>
                  <a:ext uri="{FF2B5EF4-FFF2-40B4-BE49-F238E27FC236}">
                    <a16:creationId xmlns:a16="http://schemas.microsoft.com/office/drawing/2014/main" id="{4C152518-DD96-4EAB-8248-C8E01A34B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73" y="4380551"/>
                <a:ext cx="651641" cy="641131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箭头: 上弧形 35">
            <a:extLst>
              <a:ext uri="{FF2B5EF4-FFF2-40B4-BE49-F238E27FC236}">
                <a16:creationId xmlns:a16="http://schemas.microsoft.com/office/drawing/2014/main" id="{FACFB4FC-B040-4BF0-BC67-8C61D32434DB}"/>
              </a:ext>
            </a:extLst>
          </p:cNvPr>
          <p:cNvSpPr/>
          <p:nvPr/>
        </p:nvSpPr>
        <p:spPr>
          <a:xfrm>
            <a:off x="803584" y="3925217"/>
            <a:ext cx="1897575" cy="467138"/>
          </a:xfrm>
          <a:prstGeom prst="curvedDownArrow">
            <a:avLst>
              <a:gd name="adj1" fmla="val 14975"/>
              <a:gd name="adj2" fmla="val 60266"/>
              <a:gd name="adj3" fmla="val 2754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加号 36">
            <a:extLst>
              <a:ext uri="{FF2B5EF4-FFF2-40B4-BE49-F238E27FC236}">
                <a16:creationId xmlns:a16="http://schemas.microsoft.com/office/drawing/2014/main" id="{77E8DE6B-DA59-4A1E-8D62-436649ECA391}"/>
              </a:ext>
            </a:extLst>
          </p:cNvPr>
          <p:cNvSpPr/>
          <p:nvPr/>
        </p:nvSpPr>
        <p:spPr>
          <a:xfrm>
            <a:off x="2694262" y="4484723"/>
            <a:ext cx="515007" cy="481213"/>
          </a:xfrm>
          <a:prstGeom prst="mathPlu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CA4949D-BF4F-4094-BB93-C51ECD2C92CC}"/>
                  </a:ext>
                </a:extLst>
              </p:cNvPr>
              <p:cNvSpPr/>
              <p:nvPr/>
            </p:nvSpPr>
            <p:spPr>
              <a:xfrm>
                <a:off x="3387710" y="4518791"/>
                <a:ext cx="746235" cy="36464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CA4949D-BF4F-4094-BB93-C51ECD2C9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710" y="4518791"/>
                <a:ext cx="746235" cy="36464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F7D713C-6599-40D5-ACFA-30A94329F99A}"/>
                  </a:ext>
                </a:extLst>
              </p:cNvPr>
              <p:cNvSpPr txBox="1"/>
              <p:nvPr/>
            </p:nvSpPr>
            <p:spPr>
              <a:xfrm>
                <a:off x="4172239" y="4467519"/>
                <a:ext cx="39676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𝑡h𝑟𝑜𝑢𝑔h𝑝𝑢𝑡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𝑡h𝑟𝑜𝑢𝑔h𝑝𝑢𝑡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F7D713C-6599-40D5-ACFA-30A94329F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239" y="4467519"/>
                <a:ext cx="3967655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04A2F59-362E-4461-936D-C8A3AB64CFE4}"/>
                  </a:ext>
                </a:extLst>
              </p:cNvPr>
              <p:cNvSpPr txBox="1"/>
              <p:nvPr/>
            </p:nvSpPr>
            <p:spPr>
              <a:xfrm>
                <a:off x="225814" y="5224128"/>
                <a:ext cx="4350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𝑒𝑥𝑝𝑒𝑟𝑖𝑒𝑛𝑐𝑒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𝑡𝑢𝑝𝑙𝑒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04A2F59-362E-4461-936D-C8A3AB64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" y="5224128"/>
                <a:ext cx="4350005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2A1E763-B4F4-4CCD-9120-6A52FE8E5E29}"/>
                  </a:ext>
                </a:extLst>
              </p:cNvPr>
              <p:cNvSpPr txBox="1"/>
              <p:nvPr/>
            </p:nvSpPr>
            <p:spPr>
              <a:xfrm>
                <a:off x="2049517" y="1690035"/>
                <a:ext cx="20469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𝐶𝑆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2A1E763-B4F4-4CCD-9120-6A52FE8E5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17" y="1690035"/>
                <a:ext cx="2046985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111C7F2-DE81-48F1-A1C3-CD94C59D8CE0}"/>
                  </a:ext>
                </a:extLst>
              </p:cNvPr>
              <p:cNvSpPr txBox="1"/>
              <p:nvPr/>
            </p:nvSpPr>
            <p:spPr>
              <a:xfrm>
                <a:off x="484128" y="5741769"/>
                <a:ext cx="41623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𝑟𝑒𝑝𝑙𝑎𝑦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111C7F2-DE81-48F1-A1C3-CD94C59D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8" y="5741769"/>
                <a:ext cx="4162372" cy="369332"/>
              </a:xfrm>
              <a:prstGeom prst="rect">
                <a:avLst/>
              </a:prstGeom>
              <a:blipFill>
                <a:blip r:embed="rId12"/>
                <a:stretch>
                  <a:fillRect l="-43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09968ED-D4BC-4698-ACAF-83D15A7A53F2}"/>
                  </a:ext>
                </a:extLst>
              </p:cNvPr>
              <p:cNvSpPr txBox="1"/>
              <p:nvPr/>
            </p:nvSpPr>
            <p:spPr>
              <a:xfrm>
                <a:off x="1489325" y="3856233"/>
                <a:ext cx="294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09968ED-D4BC-4698-ACAF-83D15A7A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325" y="3856233"/>
                <a:ext cx="294654" cy="369332"/>
              </a:xfrm>
              <a:prstGeom prst="rect">
                <a:avLst/>
              </a:prstGeom>
              <a:blipFill>
                <a:blip r:embed="rId13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FD6A0995-36B1-4F51-89F2-549AEC472B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58" y="4851491"/>
            <a:ext cx="2845613" cy="1872569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DAD9D872-D84D-427C-A57A-867503FF1929}"/>
              </a:ext>
            </a:extLst>
          </p:cNvPr>
          <p:cNvSpPr txBox="1"/>
          <p:nvPr/>
        </p:nvSpPr>
        <p:spPr>
          <a:xfrm>
            <a:off x="7277992" y="5984594"/>
            <a:ext cx="154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《</a:t>
            </a:r>
            <a:r>
              <a:rPr lang="zh-CN" altLang="en-US"/>
              <a:t>哈利</a:t>
            </a:r>
            <a:r>
              <a:rPr lang="en-US" altLang="zh-CN" b="1"/>
              <a:t>·</a:t>
            </a:r>
            <a:r>
              <a:rPr lang="zh-CN" altLang="en-US"/>
              <a:t>波特</a:t>
            </a:r>
            <a:r>
              <a:rPr lang="en-US" altLang="zh-CN"/>
              <a:t>》</a:t>
            </a:r>
            <a:endParaRPr lang="zh-CN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50938253-F8D2-4DF2-A7B5-60D3DB04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58" y="4831557"/>
            <a:ext cx="4222622" cy="19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97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/>
      <p:bldP spid="14" grpId="0" animBg="1"/>
      <p:bldP spid="16" grpId="0"/>
      <p:bldP spid="21" grpId="0" animBg="1"/>
      <p:bldP spid="24" grpId="0"/>
      <p:bldP spid="26" grpId="0" animBg="1"/>
      <p:bldP spid="31" grpId="0" animBg="1"/>
      <p:bldP spid="32" grpId="0"/>
      <p:bldP spid="33" grpId="0" animBg="1"/>
      <p:bldP spid="35" grpId="0" animBg="1"/>
      <p:bldP spid="36" grpId="0" animBg="1"/>
      <p:bldP spid="37" grpId="0" animBg="1"/>
      <p:bldP spid="38" grpId="0" animBg="1"/>
      <p:bldP spid="40" grpId="0"/>
      <p:bldP spid="43" grpId="0"/>
      <p:bldP spid="50" grpId="0"/>
      <p:bldP spid="54" grpId="0"/>
      <p:bldP spid="56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DQN Based LDWP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9CB8A0-8F8D-4BA0-BC91-428E745B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8" y="1894274"/>
            <a:ext cx="3927867" cy="40753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9C9EB6-006C-45CE-989C-37A3BBF5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5" y="1894274"/>
            <a:ext cx="4973423" cy="400732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8ABDD83-6F59-4E60-BB2A-31B7DE525228}"/>
              </a:ext>
            </a:extLst>
          </p:cNvPr>
          <p:cNvSpPr txBox="1"/>
          <p:nvPr/>
        </p:nvSpPr>
        <p:spPr>
          <a:xfrm>
            <a:off x="4172505" y="6063449"/>
            <a:ext cx="335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P: size of state space</a:t>
            </a:r>
          </a:p>
          <a:p>
            <a:r>
              <a:rPr lang="en-US" altLang="zh-CN"/>
              <a:t>M:</a:t>
            </a:r>
            <a:r>
              <a:rPr lang="zh-CN" altLang="en-US"/>
              <a:t> </a:t>
            </a:r>
            <a:r>
              <a:rPr lang="en-US" altLang="zh-CN"/>
              <a:t>size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action</a:t>
            </a:r>
            <a:r>
              <a:rPr lang="zh-CN" altLang="en-US"/>
              <a:t> </a:t>
            </a:r>
            <a:r>
              <a:rPr lang="en-US" altLang="zh-CN"/>
              <a:t>space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8694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NCF Based IAWP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8C52FB-D193-4BF0-83F5-197BA93AC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04" y="1635603"/>
            <a:ext cx="7336190" cy="50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NCF Based IAWP</a:t>
            </a:r>
            <a:endParaRPr lang="zh-CN" altLang="en-US" dirty="0"/>
          </a:p>
        </p:txBody>
      </p:sp>
      <p:sp>
        <p:nvSpPr>
          <p:cNvPr id="2" name="泪滴形 1">
            <a:extLst>
              <a:ext uri="{FF2B5EF4-FFF2-40B4-BE49-F238E27FC236}">
                <a16:creationId xmlns:a16="http://schemas.microsoft.com/office/drawing/2014/main" id="{1825AF9B-5C17-4E40-AD82-7220067C110F}"/>
              </a:ext>
            </a:extLst>
          </p:cNvPr>
          <p:cNvSpPr/>
          <p:nvPr/>
        </p:nvSpPr>
        <p:spPr>
          <a:xfrm>
            <a:off x="164739" y="1963012"/>
            <a:ext cx="4584813" cy="4394448"/>
          </a:xfrm>
          <a:prstGeom prst="teardrop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432C72-C106-4B34-BD3E-1A1C4A5B66F1}"/>
                  </a:ext>
                </a:extLst>
              </p:cNvPr>
              <p:cNvSpPr txBox="1"/>
              <p:nvPr/>
            </p:nvSpPr>
            <p:spPr>
              <a:xfrm>
                <a:off x="865124" y="2590575"/>
                <a:ext cx="367535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SubTask Description Matrix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𝑆𝑇𝐷𝑀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Speedup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solidFill>
                      <a:schemeClr val="tx1"/>
                    </a:solidFill>
                  </a:rPr>
                  <a:t>随机测量</a:t>
                </a:r>
                <a:r>
                  <a:rPr lang="en-US" altLang="zh-CN">
                    <a:solidFill>
                      <a:schemeClr val="tx1"/>
                    </a:solidFill>
                  </a:rPr>
                  <a:t>2</a:t>
                </a:r>
                <a:r>
                  <a:rPr lang="zh-CN" altLang="en-US">
                    <a:solidFill>
                      <a:schemeClr val="tx1"/>
                    </a:solidFill>
                  </a:rPr>
                  <a:t>个指标</a:t>
                </a:r>
                <a:r>
                  <a:rPr lang="en-US" altLang="zh-CN">
                    <a:solidFill>
                      <a:schemeClr val="tx1"/>
                    </a:solidFill>
                  </a:rPr>
                  <a:t>/subtask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CPU-linux proc file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GPU-NVIDIA profiler tool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Profiling time = 4s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solidFill>
                      <a:schemeClr val="tx1"/>
                    </a:solidFill>
                  </a:rPr>
                  <a:t>Profiler: 1CPU + 1GPU / node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/>
                  <a:t>没新任务需要测量时也可以执行已有任务</a:t>
                </a:r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432C72-C106-4B34-BD3E-1A1C4A5B6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24" y="2590575"/>
                <a:ext cx="3675354" cy="3200876"/>
              </a:xfrm>
              <a:prstGeom prst="rect">
                <a:avLst/>
              </a:prstGeom>
              <a:blipFill>
                <a:blip r:embed="rId3"/>
                <a:stretch>
                  <a:fillRect l="-1161" t="-1143" r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B3DA143-3373-44EB-866E-FA0E78F4E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" y="2538841"/>
            <a:ext cx="8979261" cy="22448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0292E5-D5E7-46E0-9812-A1E88E21E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22" y="2538841"/>
            <a:ext cx="4168876" cy="27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NCF </a:t>
            </a:r>
            <a:r>
              <a:rPr lang="zh-CN" altLang="en-US"/>
              <a:t>预测指标：填满</a:t>
            </a:r>
            <a:r>
              <a:rPr lang="en-US" altLang="zh-CN"/>
              <a:t>STDM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A0C98E-3DA4-45F6-BC7F-1D3910518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88" y="1642671"/>
            <a:ext cx="6543023" cy="50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35775"/>
      </p:ext>
    </p:extLst>
  </p:cSld>
  <p:clrMapOvr>
    <a:masterClrMapping/>
  </p:clrMapOvr>
  <p:transition>
    <p:split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Interference Detection Strategy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E6E2E3-42DD-404E-90AA-96A0B593A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81"/>
            <a:ext cx="9144000" cy="29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9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NCF Based IAWP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58D08E-C056-4808-9C1F-E99EB8C44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4" y="1615735"/>
            <a:ext cx="3599392" cy="51234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5E2377-6D09-4A66-8ADA-36E0F2A94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86" y="2435792"/>
            <a:ext cx="5282214" cy="31029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367B96-D91D-424E-B2CB-5733E7B95DB3}"/>
              </a:ext>
            </a:extLst>
          </p:cNvPr>
          <p:cNvSpPr txBox="1"/>
          <p:nvPr/>
        </p:nvSpPr>
        <p:spPr>
          <a:xfrm>
            <a:off x="4083728" y="5815819"/>
            <a:ext cx="335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n: number of subtasks</a:t>
            </a:r>
          </a:p>
          <a:p>
            <a:r>
              <a:rPr lang="en-US" altLang="zh-CN"/>
              <a:t>G:</a:t>
            </a:r>
            <a:r>
              <a:rPr lang="zh-CN" altLang="en-US"/>
              <a:t> </a:t>
            </a:r>
            <a:r>
              <a:rPr lang="en-US" altLang="zh-CN"/>
              <a:t>number of GPUs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Parameter Transfer in IAWP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5EB51E-2376-4F00-9B44-270446460B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2394" y="1850917"/>
            <a:ext cx="8020472" cy="3156166"/>
          </a:xfrm>
        </p:spPr>
        <p:txBody>
          <a:bodyPr/>
          <a:lstStyle/>
          <a:p>
            <a:r>
              <a:rPr lang="zh-CN" altLang="en-US"/>
              <a:t>任务都不同了仍可以直接用之前的参数，因为体现的是资源之间的一种普遍规律，而资源类型和资源特征是没变的，至少比随便初始化有用</a:t>
            </a:r>
            <a:endParaRPr lang="zh-CN" altLang="en-US" dirty="0"/>
          </a:p>
          <a:p>
            <a:r>
              <a:rPr lang="zh-CN" altLang="en-US"/>
              <a:t>如果新增节点中</a:t>
            </a:r>
            <a:r>
              <a:rPr lang="en-US" altLang="zh-CN"/>
              <a:t>GPU</a:t>
            </a:r>
            <a:r>
              <a:rPr lang="zh-CN" altLang="en-US"/>
              <a:t>的个数和原来的一样，</a:t>
            </a:r>
            <a:r>
              <a:rPr lang="en-US" altLang="zh-CN"/>
              <a:t>NCF</a:t>
            </a:r>
            <a:r>
              <a:rPr lang="zh-CN" altLang="en-US"/>
              <a:t>模型可以直接用在新增节点上</a:t>
            </a:r>
            <a:endParaRPr lang="en-US" altLang="zh-CN"/>
          </a:p>
          <a:p>
            <a:r>
              <a:rPr lang="zh-CN" altLang="en-US"/>
              <a:t>如果</a:t>
            </a:r>
            <a:r>
              <a:rPr lang="en-US" altLang="zh-CN"/>
              <a:t>GPU</a:t>
            </a:r>
            <a:r>
              <a:rPr lang="zh-CN" altLang="en-US"/>
              <a:t>个数变多了，就拷贝多份性能指标参数给每个</a:t>
            </a:r>
            <a:r>
              <a:rPr lang="en-US" altLang="zh-CN"/>
              <a:t>GPU…</a:t>
            </a:r>
          </a:p>
          <a:p>
            <a:r>
              <a:rPr lang="zh-CN" altLang="en-US"/>
              <a:t>假设一个节点内</a:t>
            </a:r>
            <a:r>
              <a:rPr lang="en-US" altLang="zh-CN"/>
              <a:t>GPU</a:t>
            </a:r>
            <a:r>
              <a:rPr lang="zh-CN" altLang="en-US"/>
              <a:t>的个数是</a:t>
            </a:r>
            <a:r>
              <a:rPr lang="en-US" altLang="zh-CN"/>
              <a:t>2</a:t>
            </a:r>
            <a:r>
              <a:rPr lang="zh-CN" altLang="en-US"/>
              <a:t>的指数次方个（这样方便参数迁移）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589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Prerequisites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2"/>
                  </a:solidFill>
                </a:rPr>
                <a:t>5</a:t>
              </a:r>
              <a:endParaRPr lang="zh-CN" altLang="en-US" sz="24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Model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7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LDWP</a:t>
            </a:r>
            <a:r>
              <a:rPr lang="en-US" altLang="zh-CN" sz="2400">
                <a:latin typeface="Algerian" panose="04020705040A02060702" pitchFamily="82" charset="0"/>
              </a:rPr>
              <a:t> </a:t>
            </a:r>
            <a:r>
              <a:rPr lang="en-US" altLang="zh-CN" sz="2400">
                <a:solidFill>
                  <a:schemeClr val="bg2"/>
                </a:solidFill>
              </a:rPr>
              <a:t>&amp;&amp; IAWP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Experiment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8866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ageCurlDouble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1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Motivation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Problem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Technique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Prerequisites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2593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12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 Setup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CE2140F-F37E-4691-80C4-114D08CD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248"/>
            <a:ext cx="9144000" cy="44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1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split orient="vert"/>
      </p:transition>
    </mc:Choice>
    <mc:Fallback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 Setup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DE652D-E326-48E7-B52C-18D9278A8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5" y="1643234"/>
            <a:ext cx="7555749" cy="50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 sz="2800"/>
              <a:t>Convergence</a:t>
            </a:r>
            <a:r>
              <a:rPr lang="zh-CN" altLang="en-US" sz="2800"/>
              <a:t>（预训练的作用）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29DBD-518F-4036-9DF1-918AD4B2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7" y="2561592"/>
            <a:ext cx="4483223" cy="29051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68E4D5-7463-48E6-8951-59A6D7815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44" y="2555744"/>
            <a:ext cx="4349937" cy="2905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54F4D3-23C9-41C0-B755-3BAF61983DAA}"/>
              </a:ext>
            </a:extLst>
          </p:cNvPr>
          <p:cNvSpPr txBox="1"/>
          <p:nvPr/>
        </p:nvSpPr>
        <p:spPr>
          <a:xfrm>
            <a:off x="88777" y="1681202"/>
            <a:ext cx="882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随机选</a:t>
            </a:r>
            <a:r>
              <a:rPr lang="en-US" altLang="zh-CN"/>
              <a:t>3000</a:t>
            </a:r>
            <a:r>
              <a:rPr lang="zh-CN" altLang="en-US"/>
              <a:t>个任务（</a:t>
            </a:r>
            <a:r>
              <a:rPr lang="en-US" altLang="zh-CN"/>
              <a:t>1000</a:t>
            </a:r>
            <a:r>
              <a:rPr lang="zh-CN" altLang="en-US"/>
              <a:t>个</a:t>
            </a:r>
            <a:r>
              <a:rPr lang="en-US" altLang="zh-CN"/>
              <a:t>video synopsis</a:t>
            </a:r>
            <a:r>
              <a:rPr lang="zh-CN" altLang="en-US"/>
              <a:t>任务，</a:t>
            </a:r>
            <a:r>
              <a:rPr lang="en-US" altLang="zh-CN"/>
              <a:t>1000</a:t>
            </a:r>
            <a:r>
              <a:rPr lang="zh-CN" altLang="en-US"/>
              <a:t>个</a:t>
            </a:r>
            <a:r>
              <a:rPr lang="en-US" altLang="zh-CN"/>
              <a:t>intrusion detection</a:t>
            </a:r>
            <a:r>
              <a:rPr lang="zh-CN" altLang="en-US"/>
              <a:t>任务，</a:t>
            </a:r>
            <a:r>
              <a:rPr lang="en-US" altLang="zh-CN"/>
              <a:t>1000</a:t>
            </a:r>
            <a:r>
              <a:rPr lang="zh-CN" altLang="en-US"/>
              <a:t>个</a:t>
            </a:r>
            <a:r>
              <a:rPr lang="en-US" altLang="zh-CN"/>
              <a:t>face recognition</a:t>
            </a:r>
            <a:r>
              <a:rPr lang="zh-CN" altLang="en-US"/>
              <a:t>任务），</a:t>
            </a:r>
            <a:r>
              <a:rPr lang="en-US" altLang="zh-CN"/>
              <a:t>task arrival rate = 50</a:t>
            </a:r>
            <a:r>
              <a:rPr lang="zh-CN" altLang="en-US"/>
              <a:t>个</a:t>
            </a:r>
            <a:r>
              <a:rPr lang="en-US" altLang="zh-CN"/>
              <a:t>/min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ECFF5-1B13-4F3E-B224-1FE72D553FE7}"/>
              </a:ext>
            </a:extLst>
          </p:cNvPr>
          <p:cNvSpPr txBox="1"/>
          <p:nvPr/>
        </p:nvSpPr>
        <p:spPr>
          <a:xfrm>
            <a:off x="295433" y="5697734"/>
            <a:ext cx="4069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DQN预训练</a:t>
            </a:r>
            <a:r>
              <a:rPr lang="en-US" altLang="zh-CN"/>
              <a:t>(</a:t>
            </a:r>
            <a:r>
              <a:rPr lang="zh-CN" altLang="en-US"/>
              <a:t>蓝色</a:t>
            </a:r>
            <a:r>
              <a:rPr lang="en-US" altLang="zh-CN"/>
              <a:t>)</a:t>
            </a:r>
            <a:r>
              <a:rPr lang="zh-CN" altLang="en-US"/>
              <a:t>/无预训练</a:t>
            </a:r>
            <a:r>
              <a:rPr lang="en-US" altLang="zh-CN"/>
              <a:t>(</a:t>
            </a:r>
            <a:r>
              <a:rPr lang="zh-CN" altLang="en-US"/>
              <a:t>黄色</a:t>
            </a:r>
            <a:r>
              <a:rPr lang="en-US" altLang="zh-CN"/>
              <a:t>)</a:t>
            </a:r>
            <a:r>
              <a:rPr lang="zh-CN" altLang="en-US"/>
              <a:t>实验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AF907C-8BC8-4610-ACC4-D8BA1A5AE630}"/>
              </a:ext>
            </a:extLst>
          </p:cNvPr>
          <p:cNvSpPr txBox="1"/>
          <p:nvPr/>
        </p:nvSpPr>
        <p:spPr>
          <a:xfrm>
            <a:off x="4778660" y="5687710"/>
            <a:ext cx="4069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NCF</a:t>
            </a:r>
            <a:r>
              <a:rPr lang="zh-CN" altLang="en-US"/>
              <a:t>预训练</a:t>
            </a:r>
            <a:r>
              <a:rPr lang="en-US" altLang="zh-CN"/>
              <a:t>(</a:t>
            </a:r>
            <a:r>
              <a:rPr lang="zh-CN" altLang="en-US"/>
              <a:t>蓝色</a:t>
            </a:r>
            <a:r>
              <a:rPr lang="en-US" altLang="zh-CN"/>
              <a:t>)</a:t>
            </a:r>
            <a:r>
              <a:rPr lang="zh-CN" altLang="en-US"/>
              <a:t>/无预训练</a:t>
            </a:r>
            <a:r>
              <a:rPr lang="en-US" altLang="zh-CN"/>
              <a:t>(</a:t>
            </a:r>
            <a:r>
              <a:rPr lang="zh-CN" altLang="en-US"/>
              <a:t>黄色</a:t>
            </a:r>
            <a:r>
              <a:rPr lang="en-US" altLang="zh-CN"/>
              <a:t>)</a:t>
            </a:r>
            <a:r>
              <a:rPr lang="zh-CN" altLang="en-US"/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1328480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0962" y="966724"/>
            <a:ext cx="8372163" cy="574183"/>
          </a:xfrm>
        </p:spPr>
        <p:txBody>
          <a:bodyPr/>
          <a:lstStyle/>
          <a:p>
            <a:r>
              <a:rPr lang="zh-CN" altLang="en-US"/>
              <a:t>性能分析实验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336E06-996E-457A-BF0E-40C0A0F2C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782"/>
            <a:ext cx="9144000" cy="31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3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conveyor dir="r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throughput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ECFF5-1B13-4F3E-B224-1FE72D553FE7}"/>
              </a:ext>
            </a:extLst>
          </p:cNvPr>
          <p:cNvSpPr txBox="1"/>
          <p:nvPr/>
        </p:nvSpPr>
        <p:spPr>
          <a:xfrm>
            <a:off x="502091" y="5660563"/>
            <a:ext cx="4069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整个集群吞吐量随节点增加的变化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D9F65B-B68E-4D3D-8510-67A54B6BA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8" y="1744596"/>
            <a:ext cx="4515445" cy="37501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32ED21-8DC0-4142-BC97-2368D2CBD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596"/>
            <a:ext cx="4515444" cy="37229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2438691-44C6-49A0-BC15-80BA7960DED3}"/>
              </a:ext>
            </a:extLst>
          </p:cNvPr>
          <p:cNvSpPr txBox="1"/>
          <p:nvPr/>
        </p:nvSpPr>
        <p:spPr>
          <a:xfrm>
            <a:off x="4986014" y="5648806"/>
            <a:ext cx="4069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个节点吞吐量随节点增加的变化</a:t>
            </a:r>
          </a:p>
        </p:txBody>
      </p:sp>
    </p:spTree>
    <p:extLst>
      <p:ext uri="{BB962C8B-B14F-4D97-AF65-F5344CB8AC3E}">
        <p14:creationId xmlns:p14="http://schemas.microsoft.com/office/powerpoint/2010/main" val="1459953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task arrival rate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ECFF5-1B13-4F3E-B224-1FE72D553FE7}"/>
              </a:ext>
            </a:extLst>
          </p:cNvPr>
          <p:cNvSpPr txBox="1"/>
          <p:nvPr/>
        </p:nvSpPr>
        <p:spPr>
          <a:xfrm>
            <a:off x="502091" y="5648806"/>
            <a:ext cx="4069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整个集群吞吐量随任务到达速率增加的变化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438691-44C6-49A0-BC15-80BA7960DED3}"/>
              </a:ext>
            </a:extLst>
          </p:cNvPr>
          <p:cNvSpPr txBox="1"/>
          <p:nvPr/>
        </p:nvSpPr>
        <p:spPr>
          <a:xfrm>
            <a:off x="4791405" y="5648806"/>
            <a:ext cx="4264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第</a:t>
            </a:r>
            <a:r>
              <a:rPr lang="en-US" altLang="zh-CN" sz="1600"/>
              <a:t>1</a:t>
            </a:r>
            <a:r>
              <a:rPr lang="zh-CN" altLang="en-US" sz="1600"/>
              <a:t>个节点吞吐量随任务到达速率增加的变化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82C938-5BFF-4EB5-8D2F-0C692A293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05853"/>
            <a:ext cx="4483923" cy="36628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E8122A-2A2E-4BAD-84CA-5BD89F895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5853"/>
            <a:ext cx="4483923" cy="36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56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GPU utilization rate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ECFF5-1B13-4F3E-B224-1FE72D553FE7}"/>
              </a:ext>
            </a:extLst>
          </p:cNvPr>
          <p:cNvSpPr txBox="1"/>
          <p:nvPr/>
        </p:nvSpPr>
        <p:spPr>
          <a:xfrm>
            <a:off x="693030" y="5648806"/>
            <a:ext cx="3262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整个集群</a:t>
            </a:r>
            <a:r>
              <a:rPr lang="en-US" altLang="zh-CN" sz="1600"/>
              <a:t>GPU</a:t>
            </a:r>
            <a:r>
              <a:rPr lang="zh-CN" altLang="en-US" sz="1600"/>
              <a:t>利用率随时间的变化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438691-44C6-49A0-BC15-80BA7960DED3}"/>
              </a:ext>
            </a:extLst>
          </p:cNvPr>
          <p:cNvSpPr txBox="1"/>
          <p:nvPr/>
        </p:nvSpPr>
        <p:spPr>
          <a:xfrm>
            <a:off x="5279677" y="5648806"/>
            <a:ext cx="3331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第</a:t>
            </a:r>
            <a:r>
              <a:rPr lang="en-US" altLang="zh-CN" sz="1600"/>
              <a:t>1</a:t>
            </a:r>
            <a:r>
              <a:rPr lang="zh-CN" altLang="en-US" sz="1600"/>
              <a:t>个节点</a:t>
            </a:r>
            <a:r>
              <a:rPr lang="en-US" altLang="zh-CN" sz="1600"/>
              <a:t>GPU</a:t>
            </a:r>
            <a:r>
              <a:rPr lang="zh-CN" altLang="en-US" sz="1600"/>
              <a:t>利用率随时间的变化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929F2B-64A1-4F83-8CA9-8F71CFBDE366}"/>
              </a:ext>
            </a:extLst>
          </p:cNvPr>
          <p:cNvSpPr txBox="1"/>
          <p:nvPr/>
        </p:nvSpPr>
        <p:spPr>
          <a:xfrm>
            <a:off x="262394" y="1642762"/>
            <a:ext cx="813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从系统基本稳定后开始统计，平均提高GPU利用率14.7%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42D132-16EA-4FC3-AFA1-0F24AE745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77" y="2099374"/>
            <a:ext cx="4471946" cy="34621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185AD8-AD33-463F-880A-2A924B394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8" y="2099374"/>
            <a:ext cx="4471946" cy="339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6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5</a:t>
            </a:r>
            <a:r>
              <a:rPr lang="zh-CN" altLang="en-US"/>
              <a:t>：</a:t>
            </a:r>
            <a:r>
              <a:rPr lang="en-US" altLang="zh-CN"/>
              <a:t>Load Balancing Degree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6BB26E-F48B-4213-8590-E9D1DE6F1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266"/>
            <a:ext cx="8886548" cy="22997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77B69E-D7AA-47B7-B3E1-2B49FA453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83" y="3906175"/>
            <a:ext cx="3822975" cy="28070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EABEBFC-9DDF-41FC-8B42-775D8F0BE0A3}"/>
              </a:ext>
            </a:extLst>
          </p:cNvPr>
          <p:cNvSpPr txBox="1"/>
          <p:nvPr/>
        </p:nvSpPr>
        <p:spPr>
          <a:xfrm>
            <a:off x="1050102" y="5140412"/>
            <a:ext cx="3657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整个集群负载均衡度随任务个数的变化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C868090-A0A0-43CD-866C-6AE21CBEFA96}"/>
              </a:ext>
            </a:extLst>
          </p:cNvPr>
          <p:cNvCxnSpPr>
            <a:stCxn id="7" idx="3"/>
          </p:cNvCxnSpPr>
          <p:nvPr/>
        </p:nvCxnSpPr>
        <p:spPr>
          <a:xfrm>
            <a:off x="4707130" y="5309689"/>
            <a:ext cx="6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43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6</a:t>
            </a:r>
            <a:r>
              <a:rPr lang="zh-CN" altLang="en-US"/>
              <a:t>：</a:t>
            </a:r>
            <a:r>
              <a:rPr lang="en-US" altLang="zh-CN"/>
              <a:t>Speedup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419336-A444-4239-8BF0-90267CA509BE}"/>
              </a:ext>
            </a:extLst>
          </p:cNvPr>
          <p:cNvSpPr txBox="1"/>
          <p:nvPr/>
        </p:nvSpPr>
        <p:spPr>
          <a:xfrm>
            <a:off x="170696" y="1685836"/>
            <a:ext cx="8739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Speedup: processing time of the Random method divided by the processing time of the other three methods.（与前面的</a:t>
            </a:r>
            <a:r>
              <a:rPr lang="en-US" altLang="zh-CN"/>
              <a:t>speedup</a:t>
            </a:r>
            <a:r>
              <a:rPr lang="zh-CN" altLang="en-US"/>
              <a:t>不同了）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7F2A474-2D67-413B-BD4A-324386F2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12" y="2332167"/>
            <a:ext cx="5201775" cy="37226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831AD36-67DF-45E3-AD70-7333AA5051FB}"/>
              </a:ext>
            </a:extLst>
          </p:cNvPr>
          <p:cNvSpPr txBox="1"/>
          <p:nvPr/>
        </p:nvSpPr>
        <p:spPr>
          <a:xfrm>
            <a:off x="3004927" y="6090562"/>
            <a:ext cx="3657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整个集群加速比随数据规模的变化</a:t>
            </a:r>
          </a:p>
        </p:txBody>
      </p:sp>
    </p:spTree>
    <p:extLst>
      <p:ext uri="{BB962C8B-B14F-4D97-AF65-F5344CB8AC3E}">
        <p14:creationId xmlns:p14="http://schemas.microsoft.com/office/powerpoint/2010/main" val="1889240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7</a:t>
            </a:r>
            <a:r>
              <a:rPr lang="zh-CN" altLang="en-US"/>
              <a:t>：</a:t>
            </a:r>
            <a:r>
              <a:rPr lang="en-US" altLang="zh-CN"/>
              <a:t>elasticity</a:t>
            </a:r>
            <a:r>
              <a:rPr lang="zh-CN" altLang="en-US"/>
              <a:t>（原文是</a:t>
            </a:r>
            <a:r>
              <a:rPr lang="en-US" altLang="zh-CN"/>
              <a:t>changing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397D7-39C1-47DA-BE08-E10CA5FAF657}"/>
              </a:ext>
            </a:extLst>
          </p:cNvPr>
          <p:cNvSpPr txBox="1"/>
          <p:nvPr/>
        </p:nvSpPr>
        <p:spPr>
          <a:xfrm>
            <a:off x="262394" y="1708925"/>
            <a:ext cx="7718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随机选择任务提交，开始时8个节点，t1时增加3个节点，t2时减少两个节点，12分钟左右稳定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56CA66-8B05-4264-957E-B4F33C718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71" y="2355256"/>
            <a:ext cx="5169658" cy="3877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324415-10F1-48A9-9E85-E39840EA50F9}"/>
              </a:ext>
            </a:extLst>
          </p:cNvPr>
          <p:cNvSpPr txBox="1"/>
          <p:nvPr/>
        </p:nvSpPr>
        <p:spPr>
          <a:xfrm>
            <a:off x="3068520" y="6232500"/>
            <a:ext cx="3657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集群吞吐率随集群扩展、收缩的变化</a:t>
            </a:r>
          </a:p>
        </p:txBody>
      </p:sp>
    </p:spTree>
    <p:extLst>
      <p:ext uri="{BB962C8B-B14F-4D97-AF65-F5344CB8AC3E}">
        <p14:creationId xmlns:p14="http://schemas.microsoft.com/office/powerpoint/2010/main" val="409672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6F8D39-84BC-441D-8C83-6914D3A78A95}"/>
              </a:ext>
            </a:extLst>
          </p:cNvPr>
          <p:cNvSpPr txBox="1"/>
          <p:nvPr/>
        </p:nvSpPr>
        <p:spPr>
          <a:xfrm>
            <a:off x="1509486" y="2198914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Hybrid CPU-GPU</a:t>
            </a:r>
            <a:endParaRPr lang="zh-CN" altLang="en-US"/>
          </a:p>
        </p:txBody>
      </p:sp>
      <p:sp>
        <p:nvSpPr>
          <p:cNvPr id="15" name="双大括号 14">
            <a:extLst>
              <a:ext uri="{FF2B5EF4-FFF2-40B4-BE49-F238E27FC236}">
                <a16:creationId xmlns:a16="http://schemas.microsoft.com/office/drawing/2014/main" id="{5EB2FE69-5D08-4BA2-9A8D-A7D0C2574894}"/>
              </a:ext>
            </a:extLst>
          </p:cNvPr>
          <p:cNvSpPr/>
          <p:nvPr/>
        </p:nvSpPr>
        <p:spPr>
          <a:xfrm>
            <a:off x="1066800" y="1886857"/>
            <a:ext cx="6567714" cy="418737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5B2195-B050-478A-A344-F24D6B457382}"/>
              </a:ext>
            </a:extLst>
          </p:cNvPr>
          <p:cNvSpPr txBox="1"/>
          <p:nvPr/>
        </p:nvSpPr>
        <p:spPr>
          <a:xfrm>
            <a:off x="4572000" y="2060414"/>
            <a:ext cx="246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Heterogeneous clusters</a:t>
            </a:r>
          </a:p>
          <a:p>
            <a:pPr algn="ctr"/>
            <a:r>
              <a:rPr lang="en-US" altLang="zh-CN"/>
              <a:t>(</a:t>
            </a:r>
            <a:r>
              <a:rPr lang="zh-CN" altLang="en-US"/>
              <a:t>异构集群）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3BCAFB-6236-4483-BE6D-596AB5B66E6C}"/>
              </a:ext>
            </a:extLst>
          </p:cNvPr>
          <p:cNvSpPr txBox="1"/>
          <p:nvPr/>
        </p:nvSpPr>
        <p:spPr>
          <a:xfrm>
            <a:off x="4735098" y="3029192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Hybrid CPU-GPU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46DD4F-1E2B-4C00-815E-435B00509C10}"/>
              </a:ext>
            </a:extLst>
          </p:cNvPr>
          <p:cNvSpPr txBox="1"/>
          <p:nvPr/>
        </p:nvSpPr>
        <p:spPr>
          <a:xfrm>
            <a:off x="1500320" y="2857317"/>
            <a:ext cx="280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Heterogeneous clusters</a:t>
            </a:r>
          </a:p>
          <a:p>
            <a:r>
              <a:rPr lang="zh-CN" altLang="en-US"/>
              <a:t>下的任务干扰</a:t>
            </a:r>
            <a:endParaRPr lang="en-US" altLang="zh-CN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DE5DD9-87C1-47DB-9EDF-77EB6706F933}"/>
              </a:ext>
            </a:extLst>
          </p:cNvPr>
          <p:cNvSpPr txBox="1"/>
          <p:nvPr/>
        </p:nvSpPr>
        <p:spPr>
          <a:xfrm>
            <a:off x="1509486" y="3881403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Data center level</a:t>
            </a:r>
          </a:p>
          <a:p>
            <a:r>
              <a:rPr lang="en-US" altLang="zh-CN"/>
              <a:t>Cluster level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F99076-FEDE-4874-B955-C1F84C612DCC}"/>
              </a:ext>
            </a:extLst>
          </p:cNvPr>
          <p:cNvSpPr txBox="1"/>
          <p:nvPr/>
        </p:nvSpPr>
        <p:spPr>
          <a:xfrm>
            <a:off x="5024430" y="4019902"/>
            <a:ext cx="155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GPU</a:t>
            </a:r>
            <a:r>
              <a:rPr lang="zh-CN" altLang="en-US"/>
              <a:t>充分利用</a:t>
            </a:r>
            <a:endParaRPr lang="en-US" altLang="zh-CN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115AB5-1001-4F93-B103-39F8318A02F3}"/>
              </a:ext>
            </a:extLst>
          </p:cNvPr>
          <p:cNvSpPr txBox="1"/>
          <p:nvPr/>
        </p:nvSpPr>
        <p:spPr>
          <a:xfrm>
            <a:off x="1509486" y="499235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Learning driven</a:t>
            </a:r>
          </a:p>
          <a:p>
            <a:r>
              <a:rPr lang="zh-CN" altLang="en-US"/>
              <a:t>任务并行策略</a:t>
            </a:r>
            <a:endParaRPr lang="en-US" altLang="zh-CN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07D4A8-238D-489A-A28D-ED5C2E3A47CF}"/>
              </a:ext>
            </a:extLst>
          </p:cNvPr>
          <p:cNvSpPr txBox="1"/>
          <p:nvPr/>
        </p:nvSpPr>
        <p:spPr>
          <a:xfrm>
            <a:off x="5101583" y="498565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资源竞争导致</a:t>
            </a:r>
            <a:endParaRPr lang="en-US" altLang="zh-CN"/>
          </a:p>
          <a:p>
            <a:r>
              <a:rPr lang="zh-CN" altLang="en-US"/>
              <a:t>任务干扰</a:t>
            </a:r>
            <a:endParaRPr lang="en-US" altLang="zh-CN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4B0F58D-0F43-423C-A627-008428E0D6CB}"/>
              </a:ext>
            </a:extLst>
          </p:cNvPr>
          <p:cNvSpPr txBox="1"/>
          <p:nvPr/>
        </p:nvSpPr>
        <p:spPr>
          <a:xfrm>
            <a:off x="3326446" y="2067835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24FB3B-6B0F-4176-9682-011028742A0A}"/>
              </a:ext>
            </a:extLst>
          </p:cNvPr>
          <p:cNvSpPr txBox="1"/>
          <p:nvPr/>
        </p:nvSpPr>
        <p:spPr>
          <a:xfrm>
            <a:off x="3326446" y="3087778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7DE410B-B7B3-4321-B867-979F7CBF8CFC}"/>
              </a:ext>
            </a:extLst>
          </p:cNvPr>
          <p:cNvSpPr txBox="1"/>
          <p:nvPr/>
        </p:nvSpPr>
        <p:spPr>
          <a:xfrm>
            <a:off x="3326446" y="3985066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5D3421-AA54-4DE0-BD23-469ADDD6D95C}"/>
              </a:ext>
            </a:extLst>
          </p:cNvPr>
          <p:cNvSpPr txBox="1"/>
          <p:nvPr/>
        </p:nvSpPr>
        <p:spPr>
          <a:xfrm>
            <a:off x="3311361" y="5035590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乘号 39">
            <a:extLst>
              <a:ext uri="{FF2B5EF4-FFF2-40B4-BE49-F238E27FC236}">
                <a16:creationId xmlns:a16="http://schemas.microsoft.com/office/drawing/2014/main" id="{511E7B92-70FC-409A-BF62-BD1CA43461E2}"/>
              </a:ext>
            </a:extLst>
          </p:cNvPr>
          <p:cNvSpPr/>
          <p:nvPr/>
        </p:nvSpPr>
        <p:spPr>
          <a:xfrm>
            <a:off x="6527035" y="2225835"/>
            <a:ext cx="606548" cy="646331"/>
          </a:xfrm>
          <a:prstGeom prst="mathMultiply">
            <a:avLst>
              <a:gd name="adj1" fmla="val 77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乘号 41">
            <a:extLst>
              <a:ext uri="{FF2B5EF4-FFF2-40B4-BE49-F238E27FC236}">
                <a16:creationId xmlns:a16="http://schemas.microsoft.com/office/drawing/2014/main" id="{EF557637-9BB2-4DEF-AC49-D68AE81F84C3}"/>
              </a:ext>
            </a:extLst>
          </p:cNvPr>
          <p:cNvSpPr/>
          <p:nvPr/>
        </p:nvSpPr>
        <p:spPr>
          <a:xfrm>
            <a:off x="6527035" y="2953677"/>
            <a:ext cx="606548" cy="646331"/>
          </a:xfrm>
          <a:prstGeom prst="mathMultiply">
            <a:avLst>
              <a:gd name="adj1" fmla="val 77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乘号 43">
            <a:extLst>
              <a:ext uri="{FF2B5EF4-FFF2-40B4-BE49-F238E27FC236}">
                <a16:creationId xmlns:a16="http://schemas.microsoft.com/office/drawing/2014/main" id="{9639446B-5D0B-4AB1-9F68-9D2655753102}"/>
              </a:ext>
            </a:extLst>
          </p:cNvPr>
          <p:cNvSpPr/>
          <p:nvPr/>
        </p:nvSpPr>
        <p:spPr>
          <a:xfrm>
            <a:off x="6527035" y="3918086"/>
            <a:ext cx="606548" cy="646331"/>
          </a:xfrm>
          <a:prstGeom prst="mathMultiply">
            <a:avLst>
              <a:gd name="adj1" fmla="val 77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乘号 45">
            <a:extLst>
              <a:ext uri="{FF2B5EF4-FFF2-40B4-BE49-F238E27FC236}">
                <a16:creationId xmlns:a16="http://schemas.microsoft.com/office/drawing/2014/main" id="{1A9CBBD7-C021-4787-B949-041531049630}"/>
              </a:ext>
            </a:extLst>
          </p:cNvPr>
          <p:cNvSpPr/>
          <p:nvPr/>
        </p:nvSpPr>
        <p:spPr>
          <a:xfrm>
            <a:off x="6577834" y="4992359"/>
            <a:ext cx="606548" cy="646331"/>
          </a:xfrm>
          <a:prstGeom prst="mathMultiply">
            <a:avLst>
              <a:gd name="adj1" fmla="val 77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1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3" grpId="0"/>
      <p:bldP spid="35" grpId="0"/>
      <p:bldP spid="37" grpId="0"/>
      <p:bldP spid="39" grpId="0"/>
      <p:bldP spid="40" grpId="0" animBg="1"/>
      <p:bldP spid="42" grpId="0" animBg="1"/>
      <p:bldP spid="44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Technique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Prerequisites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2"/>
                  </a:solidFill>
                </a:rPr>
                <a:t>5</a:t>
              </a:r>
              <a:endParaRPr lang="zh-CN" altLang="en-US" sz="24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Model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8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LDWP</a:t>
            </a:r>
            <a:r>
              <a:rPr lang="en-US" altLang="zh-CN" sz="2400">
                <a:latin typeface="Algerian" panose="04020705040A02060702" pitchFamily="82" charset="0"/>
              </a:rPr>
              <a:t> </a:t>
            </a:r>
            <a:r>
              <a:rPr lang="en-US" altLang="zh-CN" sz="2400">
                <a:solidFill>
                  <a:schemeClr val="bg2"/>
                </a:solidFill>
              </a:rPr>
              <a:t>&amp;&amp; IAWP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Experiment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Con&amp;&amp;Ass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9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indow dir="ver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88D75C-4EF7-4F14-BAE1-8BC38426B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277"/>
            <a:ext cx="9144000" cy="50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45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80439" y="2246547"/>
            <a:ext cx="5055368" cy="254503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Assessment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44038" y="5075052"/>
            <a:ext cx="6212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没考虑同一个</a:t>
            </a:r>
            <a:r>
              <a:rPr lang="en-US" altLang="zh-CN"/>
              <a:t>node</a:t>
            </a:r>
            <a:r>
              <a:rPr lang="zh-CN" altLang="en-US"/>
              <a:t>内多个</a:t>
            </a:r>
            <a:r>
              <a:rPr lang="en-US" altLang="zh-CN"/>
              <a:t>GPU</a:t>
            </a:r>
            <a:r>
              <a:rPr lang="zh-CN" altLang="en-US"/>
              <a:t>之间的分配</a:t>
            </a:r>
            <a:r>
              <a:rPr lang="en-US" altLang="zh-CN"/>
              <a:t>(GPU</a:t>
            </a:r>
            <a:r>
              <a:rPr lang="zh-CN" altLang="en-US"/>
              <a:t>的优先级</a:t>
            </a:r>
            <a:r>
              <a:rPr lang="en-US" altLang="zh-CN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没考虑</a:t>
            </a:r>
            <a:r>
              <a:rPr lang="en-US" altLang="zh-CN"/>
              <a:t>GPU</a:t>
            </a:r>
            <a:r>
              <a:rPr lang="zh-CN" altLang="en-US"/>
              <a:t>、</a:t>
            </a:r>
            <a:r>
              <a:rPr lang="en-US" altLang="zh-CN"/>
              <a:t>CPU</a:t>
            </a:r>
            <a:r>
              <a:rPr lang="zh-CN" altLang="en-US"/>
              <a:t>也有各种类型，而是用一个</a:t>
            </a:r>
            <a:r>
              <a:rPr lang="en-US" altLang="zh-CN"/>
              <a:t>CPU</a:t>
            </a:r>
            <a:r>
              <a:rPr lang="zh-CN" altLang="en-US"/>
              <a:t>一个</a:t>
            </a:r>
            <a:r>
              <a:rPr lang="en-US" altLang="zh-CN"/>
              <a:t>GPU</a:t>
            </a:r>
            <a:r>
              <a:rPr lang="zh-CN" altLang="en-US"/>
              <a:t>代表所有的</a:t>
            </a:r>
            <a:r>
              <a:rPr lang="en-US" altLang="zh-CN"/>
              <a:t>CPU</a:t>
            </a:r>
            <a:r>
              <a:rPr lang="zh-CN" altLang="en-US"/>
              <a:t>、</a:t>
            </a:r>
            <a:r>
              <a:rPr lang="en-US" altLang="zh-CN"/>
              <a:t>GPU(</a:t>
            </a:r>
            <a:r>
              <a:rPr lang="zh-CN" altLang="en-US"/>
              <a:t>同类型</a:t>
            </a:r>
            <a:r>
              <a:rPr lang="en-US" altLang="zh-CN"/>
              <a:t>)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3362142" y="3493812"/>
            <a:ext cx="1906209" cy="8830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78113" y="2523717"/>
            <a:ext cx="1812652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图表不清晰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978114" y="3383759"/>
            <a:ext cx="2172434" cy="5847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/>
              <a:t>个别单词、符号错误</a:t>
            </a:r>
            <a:endParaRPr lang="en-US" altLang="zh-CN" sz="1600"/>
          </a:p>
          <a:p>
            <a:r>
              <a:rPr lang="en-US" altLang="zh-CN" sz="1600"/>
              <a:t>(from dplp)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475750" y="4168903"/>
            <a:ext cx="11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泛化能力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171232-25A3-4AAB-BC82-EA558E244710}"/>
              </a:ext>
            </a:extLst>
          </p:cNvPr>
          <p:cNvSpPr txBox="1"/>
          <p:nvPr/>
        </p:nvSpPr>
        <p:spPr>
          <a:xfrm>
            <a:off x="4680105" y="2883100"/>
            <a:ext cx="2013675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/>
              <a:t>DQN</a:t>
            </a:r>
            <a:r>
              <a:rPr lang="zh-CN" altLang="en-US" b="1"/>
              <a:t>、</a:t>
            </a:r>
            <a:r>
              <a:rPr lang="en-US" altLang="zh-CN" b="1"/>
              <a:t>NCF</a:t>
            </a:r>
            <a:r>
              <a:rPr lang="zh-CN" altLang="en-US" b="1"/>
              <a:t>没创新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6DD394-6A42-44CB-95FE-C20DAF451D0E}"/>
              </a:ext>
            </a:extLst>
          </p:cNvPr>
          <p:cNvSpPr txBox="1"/>
          <p:nvPr/>
        </p:nvSpPr>
        <p:spPr>
          <a:xfrm>
            <a:off x="4742232" y="3765851"/>
            <a:ext cx="161418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相似度有问题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369CFC-2FB5-4DCE-A479-1B4DC61DF24F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>
            <a:off x="1127464" y="2708383"/>
            <a:ext cx="850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6A6E994-3FBF-4516-A27F-8ED3900549EA}"/>
              </a:ext>
            </a:extLst>
          </p:cNvPr>
          <p:cNvSpPr txBox="1"/>
          <p:nvPr/>
        </p:nvSpPr>
        <p:spPr>
          <a:xfrm>
            <a:off x="95215" y="2526176"/>
            <a:ext cx="12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全是截图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CE31FE6-F35B-4308-ABCF-1ADDD1DBA6BB}"/>
              </a:ext>
            </a:extLst>
          </p:cNvPr>
          <p:cNvSpPr/>
          <p:nvPr/>
        </p:nvSpPr>
        <p:spPr>
          <a:xfrm>
            <a:off x="114346" y="2523717"/>
            <a:ext cx="1013118" cy="36933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5996A2A-9FC6-4397-85F9-03D8BC70B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" y="3430419"/>
            <a:ext cx="1561262" cy="27803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EA7DB81-912A-47E0-993A-E0730E194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" y="3708452"/>
            <a:ext cx="1569166" cy="302046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AA254695-B6D2-4104-ACF0-FD7648B9C83B}"/>
              </a:ext>
            </a:extLst>
          </p:cNvPr>
          <p:cNvSpPr/>
          <p:nvPr/>
        </p:nvSpPr>
        <p:spPr>
          <a:xfrm>
            <a:off x="45624" y="3309042"/>
            <a:ext cx="1596913" cy="734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474D829-62E4-46CA-B80E-17BC6B639F5F}"/>
              </a:ext>
            </a:extLst>
          </p:cNvPr>
          <p:cNvCxnSpPr>
            <a:cxnSpLocks/>
            <a:stCxn id="19" idx="1"/>
            <a:endCxn id="35" idx="3"/>
          </p:cNvCxnSpPr>
          <p:nvPr/>
        </p:nvCxnSpPr>
        <p:spPr>
          <a:xfrm flipH="1">
            <a:off x="1642537" y="3676147"/>
            <a:ext cx="335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对角圆角 44">
            <a:extLst>
              <a:ext uri="{FF2B5EF4-FFF2-40B4-BE49-F238E27FC236}">
                <a16:creationId xmlns:a16="http://schemas.microsoft.com/office/drawing/2014/main" id="{7DC1FB16-163E-4F28-9A48-A813B1A03DC0}"/>
              </a:ext>
            </a:extLst>
          </p:cNvPr>
          <p:cNvSpPr/>
          <p:nvPr/>
        </p:nvSpPr>
        <p:spPr>
          <a:xfrm>
            <a:off x="90728" y="5011654"/>
            <a:ext cx="6265684" cy="998596"/>
          </a:xfrm>
          <a:prstGeom prst="round2DiagRect">
            <a:avLst/>
          </a:prstGeom>
          <a:noFill/>
          <a:ln>
            <a:solidFill>
              <a:srgbClr val="CC1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云形 45">
            <a:extLst>
              <a:ext uri="{FF2B5EF4-FFF2-40B4-BE49-F238E27FC236}">
                <a16:creationId xmlns:a16="http://schemas.microsoft.com/office/drawing/2014/main" id="{DC933D05-7CEF-4C8F-91BC-DD5EC2BBEF6C}"/>
              </a:ext>
            </a:extLst>
          </p:cNvPr>
          <p:cNvSpPr/>
          <p:nvPr/>
        </p:nvSpPr>
        <p:spPr>
          <a:xfrm>
            <a:off x="2205635" y="4037123"/>
            <a:ext cx="1641473" cy="672290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C245F6D-4C7F-4B71-8591-670270B48CBB}"/>
              </a:ext>
            </a:extLst>
          </p:cNvPr>
          <p:cNvCxnSpPr>
            <a:cxnSpLocks/>
            <a:stCxn id="46" idx="1"/>
          </p:cNvCxnSpPr>
          <p:nvPr/>
        </p:nvCxnSpPr>
        <p:spPr>
          <a:xfrm>
            <a:off x="3026372" y="4708697"/>
            <a:ext cx="0" cy="30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7B0A951-5787-46F2-95C9-3918EE49C8FE}"/>
              </a:ext>
            </a:extLst>
          </p:cNvPr>
          <p:cNvSpPr txBox="1"/>
          <p:nvPr/>
        </p:nvSpPr>
        <p:spPr>
          <a:xfrm>
            <a:off x="6951060" y="2313200"/>
            <a:ext cx="21943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可以有各种网络、推荐算法、SGD改进、Loss改进，本文似乎都是用的最传统的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9B3536F-BEAA-4419-9B02-B3C742BABB6A}"/>
              </a:ext>
            </a:extLst>
          </p:cNvPr>
          <p:cNvSpPr/>
          <p:nvPr/>
        </p:nvSpPr>
        <p:spPr>
          <a:xfrm>
            <a:off x="6973709" y="2246547"/>
            <a:ext cx="2124667" cy="163299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CA233D9-FF33-4203-9C76-C9970FB9E498}"/>
              </a:ext>
            </a:extLst>
          </p:cNvPr>
          <p:cNvCxnSpPr>
            <a:cxnSpLocks/>
            <a:stCxn id="4" idx="3"/>
            <a:endCxn id="53" idx="1"/>
          </p:cNvCxnSpPr>
          <p:nvPr/>
        </p:nvCxnSpPr>
        <p:spPr>
          <a:xfrm flipV="1">
            <a:off x="6693780" y="3063045"/>
            <a:ext cx="279929" cy="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6CCCCDC5-9835-4358-B821-3952177211EB}"/>
              </a:ext>
            </a:extLst>
          </p:cNvPr>
          <p:cNvSpPr txBox="1"/>
          <p:nvPr/>
        </p:nvSpPr>
        <p:spPr>
          <a:xfrm>
            <a:off x="6532817" y="4860175"/>
            <a:ext cx="25707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IAWP中计算的相似度可能是负数，取倒数后还是负数，不能直接作为优先级，实际上负数的优先级应该大于正数的优先级</a:t>
            </a:r>
          </a:p>
        </p:txBody>
      </p:sp>
      <p:sp>
        <p:nvSpPr>
          <p:cNvPr id="62" name="矩形: 折角 61">
            <a:extLst>
              <a:ext uri="{FF2B5EF4-FFF2-40B4-BE49-F238E27FC236}">
                <a16:creationId xmlns:a16="http://schemas.microsoft.com/office/drawing/2014/main" id="{7893CB4B-01B2-4A7A-BD36-B1AB4C76FB6E}"/>
              </a:ext>
            </a:extLst>
          </p:cNvPr>
          <p:cNvSpPr/>
          <p:nvPr/>
        </p:nvSpPr>
        <p:spPr>
          <a:xfrm>
            <a:off x="6532817" y="4860175"/>
            <a:ext cx="2467145" cy="1754326"/>
          </a:xfrm>
          <a:prstGeom prst="foldedCorner">
            <a:avLst/>
          </a:prstGeom>
          <a:noFill/>
          <a:ln>
            <a:solidFill>
              <a:srgbClr val="C318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C3112FE-1E04-4FF9-9EBE-701E0776787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356412" y="3950517"/>
            <a:ext cx="655800" cy="904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7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 animBg="1"/>
      <p:bldP spid="35" grpId="0" animBg="1"/>
      <p:bldP spid="45" grpId="0" animBg="1"/>
      <p:bldP spid="52" grpId="0"/>
      <p:bldP spid="53" grpId="0" animBg="1"/>
      <p:bldP spid="60" grpId="0"/>
      <p:bldP spid="6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93868" y="1509205"/>
            <a:ext cx="2956264" cy="135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6F8D39-84BC-441D-8C83-6914D3A78A95}"/>
              </a:ext>
            </a:extLst>
          </p:cNvPr>
          <p:cNvSpPr txBox="1"/>
          <p:nvPr/>
        </p:nvSpPr>
        <p:spPr>
          <a:xfrm>
            <a:off x="1509486" y="2198914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Hybrid CPU-GPU</a:t>
            </a:r>
            <a:endParaRPr lang="zh-CN" altLang="en-US"/>
          </a:p>
        </p:txBody>
      </p:sp>
      <p:sp>
        <p:nvSpPr>
          <p:cNvPr id="15" name="双大括号 14">
            <a:extLst>
              <a:ext uri="{FF2B5EF4-FFF2-40B4-BE49-F238E27FC236}">
                <a16:creationId xmlns:a16="http://schemas.microsoft.com/office/drawing/2014/main" id="{5EB2FE69-5D08-4BA2-9A8D-A7D0C2574894}"/>
              </a:ext>
            </a:extLst>
          </p:cNvPr>
          <p:cNvSpPr/>
          <p:nvPr/>
        </p:nvSpPr>
        <p:spPr>
          <a:xfrm>
            <a:off x="1066800" y="1886857"/>
            <a:ext cx="6567714" cy="418737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5B2195-B050-478A-A344-F24D6B457382}"/>
              </a:ext>
            </a:extLst>
          </p:cNvPr>
          <p:cNvSpPr txBox="1"/>
          <p:nvPr/>
        </p:nvSpPr>
        <p:spPr>
          <a:xfrm>
            <a:off x="4572000" y="2060414"/>
            <a:ext cx="246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Heterogeneous clusters</a:t>
            </a:r>
          </a:p>
          <a:p>
            <a:pPr algn="ctr"/>
            <a:r>
              <a:rPr lang="en-US" altLang="zh-CN"/>
              <a:t>(</a:t>
            </a:r>
            <a:r>
              <a:rPr lang="zh-CN" altLang="en-US"/>
              <a:t>异构集群）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3BCAFB-6236-4483-BE6D-596AB5B66E6C}"/>
              </a:ext>
            </a:extLst>
          </p:cNvPr>
          <p:cNvSpPr txBox="1"/>
          <p:nvPr/>
        </p:nvSpPr>
        <p:spPr>
          <a:xfrm>
            <a:off x="4735098" y="3029192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Hybrid CPU-GPU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46DD4F-1E2B-4C00-815E-435B00509C10}"/>
              </a:ext>
            </a:extLst>
          </p:cNvPr>
          <p:cNvSpPr txBox="1"/>
          <p:nvPr/>
        </p:nvSpPr>
        <p:spPr>
          <a:xfrm>
            <a:off x="1500320" y="2857317"/>
            <a:ext cx="280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Heterogeneous clusters</a:t>
            </a:r>
          </a:p>
          <a:p>
            <a:r>
              <a:rPr lang="zh-CN" altLang="en-US"/>
              <a:t>下的任务干扰</a:t>
            </a:r>
            <a:endParaRPr lang="en-US" altLang="zh-CN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DE5DD9-87C1-47DB-9EDF-77EB6706F933}"/>
              </a:ext>
            </a:extLst>
          </p:cNvPr>
          <p:cNvSpPr txBox="1"/>
          <p:nvPr/>
        </p:nvSpPr>
        <p:spPr>
          <a:xfrm>
            <a:off x="1509486" y="3881403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Data center level</a:t>
            </a:r>
          </a:p>
          <a:p>
            <a:r>
              <a:rPr lang="en-US" altLang="zh-CN"/>
              <a:t>Cluster level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F99076-FEDE-4874-B955-C1F84C612DCC}"/>
              </a:ext>
            </a:extLst>
          </p:cNvPr>
          <p:cNvSpPr txBox="1"/>
          <p:nvPr/>
        </p:nvSpPr>
        <p:spPr>
          <a:xfrm>
            <a:off x="5024430" y="4019902"/>
            <a:ext cx="155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GPU</a:t>
            </a:r>
            <a:r>
              <a:rPr lang="zh-CN" altLang="en-US"/>
              <a:t>充分利用</a:t>
            </a:r>
            <a:endParaRPr lang="en-US" altLang="zh-CN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115AB5-1001-4F93-B103-39F8318A02F3}"/>
              </a:ext>
            </a:extLst>
          </p:cNvPr>
          <p:cNvSpPr txBox="1"/>
          <p:nvPr/>
        </p:nvSpPr>
        <p:spPr>
          <a:xfrm>
            <a:off x="1509486" y="499235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Learning driven</a:t>
            </a:r>
          </a:p>
          <a:p>
            <a:r>
              <a:rPr lang="zh-CN" altLang="en-US"/>
              <a:t>任务并行策略</a:t>
            </a:r>
            <a:endParaRPr lang="en-US" altLang="zh-CN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07D4A8-238D-489A-A28D-ED5C2E3A47CF}"/>
              </a:ext>
            </a:extLst>
          </p:cNvPr>
          <p:cNvSpPr txBox="1"/>
          <p:nvPr/>
        </p:nvSpPr>
        <p:spPr>
          <a:xfrm>
            <a:off x="5101583" y="4985659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资源竞争导致</a:t>
            </a:r>
            <a:endParaRPr lang="en-US" altLang="zh-CN"/>
          </a:p>
          <a:p>
            <a:r>
              <a:rPr lang="zh-CN" altLang="en-US"/>
              <a:t>任务干扰</a:t>
            </a:r>
            <a:endParaRPr lang="en-US" altLang="zh-CN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4B0F58D-0F43-423C-A627-008428E0D6CB}"/>
              </a:ext>
            </a:extLst>
          </p:cNvPr>
          <p:cNvSpPr txBox="1"/>
          <p:nvPr/>
        </p:nvSpPr>
        <p:spPr>
          <a:xfrm>
            <a:off x="3326446" y="2067835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24FB3B-6B0F-4176-9682-011028742A0A}"/>
              </a:ext>
            </a:extLst>
          </p:cNvPr>
          <p:cNvSpPr txBox="1"/>
          <p:nvPr/>
        </p:nvSpPr>
        <p:spPr>
          <a:xfrm>
            <a:off x="3326446" y="3087778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7DE410B-B7B3-4321-B867-979F7CBF8CFC}"/>
              </a:ext>
            </a:extLst>
          </p:cNvPr>
          <p:cNvSpPr txBox="1"/>
          <p:nvPr/>
        </p:nvSpPr>
        <p:spPr>
          <a:xfrm>
            <a:off x="3326446" y="3985066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5D3421-AA54-4DE0-BD23-469ADDD6D95C}"/>
              </a:ext>
            </a:extLst>
          </p:cNvPr>
          <p:cNvSpPr txBox="1"/>
          <p:nvPr/>
        </p:nvSpPr>
        <p:spPr>
          <a:xfrm>
            <a:off x="3311361" y="5035590"/>
            <a:ext cx="912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387900-11F7-4FE3-ACF3-63275B8F32CE}"/>
              </a:ext>
            </a:extLst>
          </p:cNvPr>
          <p:cNvSpPr txBox="1"/>
          <p:nvPr/>
        </p:nvSpPr>
        <p:spPr>
          <a:xfrm>
            <a:off x="6521974" y="2299534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3EA6FD-440E-4246-8434-8A8A4CBEB5B7}"/>
              </a:ext>
            </a:extLst>
          </p:cNvPr>
          <p:cNvSpPr txBox="1"/>
          <p:nvPr/>
        </p:nvSpPr>
        <p:spPr>
          <a:xfrm>
            <a:off x="6521973" y="3029192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AD81B-48E6-42E7-A5B8-18840BFD3050}"/>
              </a:ext>
            </a:extLst>
          </p:cNvPr>
          <p:cNvSpPr txBox="1"/>
          <p:nvPr/>
        </p:nvSpPr>
        <p:spPr>
          <a:xfrm>
            <a:off x="6521972" y="3881403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F8DC18-D5A9-4330-A07B-DB1A4B339CB1}"/>
              </a:ext>
            </a:extLst>
          </p:cNvPr>
          <p:cNvSpPr txBox="1"/>
          <p:nvPr/>
        </p:nvSpPr>
        <p:spPr>
          <a:xfrm>
            <a:off x="6577834" y="5072168"/>
            <a:ext cx="74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√</a:t>
            </a:r>
            <a:endParaRPr lang="zh-CN" altLang="en-US" sz="40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2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4D666F-7284-4DE0-A1A0-82DF19F6F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1704461"/>
            <a:ext cx="4721105" cy="41807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6FFC43-6AE3-4BDB-8C5E-2EE51EA9F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9" y="1609573"/>
            <a:ext cx="4125353" cy="50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Problem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Technique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Prerequisites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6913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F66191-3A42-4FD3-80A6-073832AC4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7" y="1865086"/>
            <a:ext cx="7890426" cy="38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3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9566" y="1477722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cxnSpLocks/>
            <a:stCxn id="4" idx="6"/>
          </p:cNvCxnSpPr>
          <p:nvPr/>
        </p:nvCxnSpPr>
        <p:spPr>
          <a:xfrm flipV="1">
            <a:off x="1742064" y="1885385"/>
            <a:ext cx="2249365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3104" y="1448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Motivation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9566" y="239769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1742064" y="2805360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23104" y="23688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2"/>
                </a:solidFill>
              </a:rPr>
              <a:t>Problem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49566" y="3317668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dirty="0">
                  <a:latin typeface="Algerian" panose="04020705040A02060702" pitchFamily="82" charset="0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/>
            <a:stCxn id="18" idx="6"/>
          </p:cNvCxnSpPr>
          <p:nvPr/>
        </p:nvCxnSpPr>
        <p:spPr>
          <a:xfrm>
            <a:off x="1742064" y="3725333"/>
            <a:ext cx="2249365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23104" y="328885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lgerian" panose="04020705040A02060702" pitchFamily="82" charset="0"/>
              </a:rPr>
              <a:t>Technique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9566" y="4237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cxnSpLocks/>
            <a:stCxn id="23" idx="6"/>
          </p:cNvCxnSpPr>
          <p:nvPr/>
        </p:nvCxnSpPr>
        <p:spPr>
          <a:xfrm>
            <a:off x="1742064" y="4645306"/>
            <a:ext cx="2198565" cy="6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23104" y="420882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Prerequisites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4589824" y="14573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cxnSpLocks/>
            <a:stCxn id="33" idx="6"/>
          </p:cNvCxnSpPr>
          <p:nvPr/>
        </p:nvCxnSpPr>
        <p:spPr>
          <a:xfrm>
            <a:off x="5282322" y="1865009"/>
            <a:ext cx="24784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2432" y="1421148"/>
            <a:ext cx="156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Model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42697B-5BCF-42F8-A438-E67BF4810D92}"/>
              </a:ext>
            </a:extLst>
          </p:cNvPr>
          <p:cNvGrpSpPr/>
          <p:nvPr/>
        </p:nvGrpSpPr>
        <p:grpSpPr>
          <a:xfrm>
            <a:off x="4589824" y="2362134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1AEA3BC1-688A-4717-9F77-082A821C3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77584E-C222-4FB9-902A-BC14B21B2BA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1070CFF-9067-46FF-A668-A4E05CA0AA6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5282322" y="2769797"/>
            <a:ext cx="255959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7DC681-EF23-430E-8D32-08B3B5630AF5}"/>
              </a:ext>
            </a:extLst>
          </p:cNvPr>
          <p:cNvGrpSpPr/>
          <p:nvPr/>
        </p:nvGrpSpPr>
        <p:grpSpPr>
          <a:xfrm>
            <a:off x="4589824" y="3282107"/>
            <a:ext cx="843427" cy="443226"/>
            <a:chOff x="666810" y="2586037"/>
            <a:chExt cx="468000" cy="245937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72C49B-77AA-4623-9DD6-13DA2F41B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7B4B34-7C46-4405-AAE1-92CCE90AE246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430460-2716-4C18-B85A-CB70E7F3C3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5282322" y="3689772"/>
            <a:ext cx="2478421" cy="67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C77100-9C7B-4260-B74E-30474C9A682B}"/>
              </a:ext>
            </a:extLst>
          </p:cNvPr>
          <p:cNvGrpSpPr/>
          <p:nvPr/>
        </p:nvGrpSpPr>
        <p:grpSpPr>
          <a:xfrm>
            <a:off x="4589824" y="4202080"/>
            <a:ext cx="843427" cy="443226"/>
            <a:chOff x="666810" y="2586037"/>
            <a:chExt cx="468000" cy="24593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345D73B-931E-49CC-8BAE-0BDC7292F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8308469-8F7F-4B7E-B9A9-15E26EBF5EB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0E9C25-FB1E-41BA-A29B-A591F1DD416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282322" y="4609745"/>
            <a:ext cx="23992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16B7A3-4CD3-49B0-8A07-3F5B2874570F}"/>
              </a:ext>
            </a:extLst>
          </p:cNvPr>
          <p:cNvSpPr txBox="1"/>
          <p:nvPr/>
        </p:nvSpPr>
        <p:spPr>
          <a:xfrm>
            <a:off x="5433251" y="2309748"/>
            <a:ext cx="240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LDWP &amp;&amp; IAWP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2454C-901F-41FA-B329-389BEB6B9ED7}"/>
              </a:ext>
            </a:extLst>
          </p:cNvPr>
          <p:cNvSpPr txBox="1"/>
          <p:nvPr/>
        </p:nvSpPr>
        <p:spPr>
          <a:xfrm>
            <a:off x="5432197" y="3287010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Experiment</a:t>
            </a:r>
            <a:endParaRPr lang="zh-CN" altLang="en-US" sz="24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3A1EB0F-3456-4313-A5FF-229469B68D51}"/>
              </a:ext>
            </a:extLst>
          </p:cNvPr>
          <p:cNvSpPr txBox="1"/>
          <p:nvPr/>
        </p:nvSpPr>
        <p:spPr>
          <a:xfrm>
            <a:off x="5432197" y="4154823"/>
            <a:ext cx="22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Assessment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8617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1C8E3B4-DC27-4ED7-88BB-96AB19961390}">
  <we:reference id="wa104379997" version="2.0.0.0" store="zh-CN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2061</TotalTime>
  <Words>2197</Words>
  <Application>Microsoft Office PowerPoint</Application>
  <PresentationFormat>全屏显示(4:3)</PresentationFormat>
  <Paragraphs>385</Paragraphs>
  <Slides>43</Slides>
  <Notes>20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AdvP1854</vt:lpstr>
      <vt:lpstr>Open Sans</vt:lpstr>
      <vt:lpstr>等线</vt:lpstr>
      <vt:lpstr>等线 Light</vt:lpstr>
      <vt:lpstr>华文行楷</vt:lpstr>
      <vt:lpstr>微软雅黑</vt:lpstr>
      <vt:lpstr>Algerian</vt:lpstr>
      <vt:lpstr>Arial</vt:lpstr>
      <vt:lpstr>Bahnschrift</vt:lpstr>
      <vt:lpstr>Calibri</vt:lpstr>
      <vt:lpstr>Cambria Math</vt:lpstr>
      <vt:lpstr>2016-VI主题</vt:lpstr>
      <vt:lpstr>Learning-Driven Interference-Aware Workload Parallelization for Streaming Applications in Heterogeneous Cluster </vt:lpstr>
      <vt:lpstr>目录 Contents</vt:lpstr>
      <vt:lpstr>目录 Contents</vt:lpstr>
      <vt:lpstr>Motivation</vt:lpstr>
      <vt:lpstr>Motivation</vt:lpstr>
      <vt:lpstr>Motivation</vt:lpstr>
      <vt:lpstr>目录 Contents</vt:lpstr>
      <vt:lpstr>Problem</vt:lpstr>
      <vt:lpstr>目录 Contents</vt:lpstr>
      <vt:lpstr>Technique</vt:lpstr>
      <vt:lpstr>目录 Contents</vt:lpstr>
      <vt:lpstr>Prerequisites--DRL</vt:lpstr>
      <vt:lpstr>Prerequisites--NCF</vt:lpstr>
      <vt:lpstr>目录 Contents</vt:lpstr>
      <vt:lpstr>Workload Model</vt:lpstr>
      <vt:lpstr>System Model</vt:lpstr>
      <vt:lpstr>System Model</vt:lpstr>
      <vt:lpstr>目录 Contents</vt:lpstr>
      <vt:lpstr>Overview</vt:lpstr>
      <vt:lpstr>Overview</vt:lpstr>
      <vt:lpstr>DQN Based LDWP</vt:lpstr>
      <vt:lpstr>DQN Based LDWP</vt:lpstr>
      <vt:lpstr>NCF Based IAWP</vt:lpstr>
      <vt:lpstr>NCF Based IAWP</vt:lpstr>
      <vt:lpstr>基于NCF 预测指标：填满STDM</vt:lpstr>
      <vt:lpstr>Interference Detection Strategy</vt:lpstr>
      <vt:lpstr>NCF Based IAWP</vt:lpstr>
      <vt:lpstr>Parameter Transfer in IAWP</vt:lpstr>
      <vt:lpstr>目录 Contents</vt:lpstr>
      <vt:lpstr>Experiment Setup</vt:lpstr>
      <vt:lpstr>Experiment Setup</vt:lpstr>
      <vt:lpstr>实验1：Convergence（预训练的作用）</vt:lpstr>
      <vt:lpstr>性能分析实验</vt:lpstr>
      <vt:lpstr>实验2：throughput</vt:lpstr>
      <vt:lpstr>实验3：task arrival rate</vt:lpstr>
      <vt:lpstr>实验4：GPU utilization rate</vt:lpstr>
      <vt:lpstr>实验5：Load Balancing Degree</vt:lpstr>
      <vt:lpstr>实验6：Speedup</vt:lpstr>
      <vt:lpstr>实验7：elasticity（原文是changing）</vt:lpstr>
      <vt:lpstr>目录 Contents</vt:lpstr>
      <vt:lpstr>Conclusion</vt:lpstr>
      <vt:lpstr>Assessment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石 望华</cp:lastModifiedBy>
  <cp:revision>162</cp:revision>
  <dcterms:created xsi:type="dcterms:W3CDTF">2016-01-21T16:32:22Z</dcterms:created>
  <dcterms:modified xsi:type="dcterms:W3CDTF">2020-11-02T13:29:13Z</dcterms:modified>
</cp:coreProperties>
</file>